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687" r:id="rId2"/>
    <p:sldMasterId id="2147483699" r:id="rId3"/>
    <p:sldMasterId id="2147483711" r:id="rId4"/>
  </p:sldMasterIdLst>
  <p:notesMasterIdLst>
    <p:notesMasterId r:id="rId3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85" r:id="rId25"/>
    <p:sldId id="287" r:id="rId26"/>
    <p:sldId id="278" r:id="rId27"/>
    <p:sldId id="286" r:id="rId28"/>
    <p:sldId id="264" r:id="rId29"/>
    <p:sldId id="289" r:id="rId30"/>
    <p:sldId id="283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2362" autoAdjust="0"/>
  </p:normalViewPr>
  <p:slideViewPr>
    <p:cSldViewPr>
      <p:cViewPr>
        <p:scale>
          <a:sx n="75" d="100"/>
          <a:sy n="75" d="100"/>
        </p:scale>
        <p:origin x="-12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400" b="1" i="0" u="none" strike="noStrike" kern="1200" baseline="0">
                <a:solidFill>
                  <a:srgbClr val="000000"/>
                </a:solidFill>
                <a:latin typeface="Century Gothic"/>
                <a:ea typeface="+mn-ea"/>
                <a:cs typeface="+mn-cs"/>
              </a:defRPr>
            </a:pPr>
            <a:r>
              <a:rPr lang="ru-RU" sz="1400" b="1" i="0" u="none" strike="noStrike" kern="1200" baseline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Как Вы относитесь к пищевым добавкам?</a:t>
            </a:r>
          </a:p>
        </c:rich>
      </c:tx>
      <c:layout/>
      <c:overlay val="1"/>
    </c:title>
    <c:autoTitleDeleted val="0"/>
    <c:view3D>
      <c:rotX val="3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98352472052905"/>
          <c:y val="0.34824062499999997"/>
          <c:w val="0.82184553569390228"/>
          <c:h val="0.56068402777777782"/>
        </c:manualLayout>
      </c:layout>
      <c:pie3DChart>
        <c:varyColors val="1"/>
        <c:ser>
          <c:idx val="0"/>
          <c:order val="0"/>
          <c:tx>
            <c:strRef>
              <c:f>label 1</c:f>
              <c:strCache>
                <c:ptCount val="1"/>
                <c:pt idx="0">
                  <c:v>Вопрос</c:v>
                </c:pt>
              </c:strCache>
            </c:strRef>
          </c:tx>
          <c:explosion val="33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explosion val="14"/>
          </c:dPt>
          <c:dLbls>
            <c:dLbl>
              <c:idx val="0"/>
              <c:layout/>
              <c:showLegendKey val="0"/>
              <c:showVal val="0"/>
              <c:showCatName val="0"/>
              <c:showSerName val="0"/>
              <c:showPercent val="1"/>
              <c:showBubbleSize val="1"/>
              <c:separator>; </c:separator>
            </c:dLbl>
            <c:dLbl>
              <c:idx val="1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separator>; </c:separator>
            </c:dLbl>
            <c:dLbl>
              <c:idx val="2"/>
              <c:layout>
                <c:manualLayout>
                  <c:x val="7.9001913871957014E-2"/>
                  <c:y val="-8.810138888888889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separator>; </c:separator>
            </c:dLbl>
            <c:showLegendKey val="0"/>
            <c:showVal val="0"/>
            <c:showCatName val="0"/>
            <c:showSerName val="0"/>
            <c:showPercent val="1"/>
            <c:showBubbleSize val="1"/>
            <c:showLeaderLines val="1"/>
          </c:dLbls>
          <c:cat>
            <c:strRef>
              <c:f>categories</c:f>
              <c:strCache>
                <c:ptCount val="3"/>
                <c:pt idx="0">
                  <c:v>Положительно</c:v>
                </c:pt>
                <c:pt idx="1">
                  <c:v>Нейтрально</c:v>
                </c:pt>
                <c:pt idx="2">
                  <c:v>Отрицательно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0.14000000000000001</c:v>
                </c:pt>
                <c:pt idx="1">
                  <c:v>0.64</c:v>
                </c:pt>
                <c:pt idx="2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5.7726259236429781E-3"/>
          <c:y val="0.19843749999999999"/>
          <c:w val="0.34818277286943816"/>
          <c:h val="0.70254722222222221"/>
        </c:manualLayout>
      </c:layout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400" b="1" i="0" u="none" strike="noStrike" kern="1200" baseline="0">
                <a:solidFill>
                  <a:srgbClr val="000000"/>
                </a:solidFill>
                <a:latin typeface="Century Gothic"/>
                <a:ea typeface="+mn-ea"/>
                <a:cs typeface="+mn-cs"/>
              </a:defRPr>
            </a:pPr>
            <a:r>
              <a:rPr lang="ru-RU" sz="1400" b="1" i="0" u="none" strike="noStrike" kern="1200" baseline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Вредят ли они нашему здоровью?</a:t>
            </a:r>
          </a:p>
        </c:rich>
      </c:tx>
      <c:layout/>
      <c:overlay val="1"/>
    </c:title>
    <c:autoTitleDeleted val="0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47197007600124"/>
          <c:y val="0.19119749322493224"/>
          <c:w val="0.81952802992399876"/>
          <c:h val="0.66023475609756099"/>
        </c:manualLayout>
      </c:layout>
      <c:pie3DChart>
        <c:varyColors val="1"/>
        <c:ser>
          <c:idx val="0"/>
          <c:order val="0"/>
          <c:tx>
            <c:strRef>
              <c:f>label 1</c:f>
              <c:strCache>
                <c:ptCount val="1"/>
                <c:pt idx="0">
                  <c:v>Вопрос 2</c:v>
                </c:pt>
              </c:strCache>
            </c:strRef>
          </c:tx>
          <c:explosion val="38"/>
          <c:dPt>
            <c:idx val="0"/>
            <c:bubble3D val="0"/>
            <c:explosion val="16"/>
          </c:dPt>
          <c:dPt>
            <c:idx val="1"/>
            <c:bubble3D val="0"/>
            <c:explosion val="25"/>
          </c:dPt>
          <c:dPt>
            <c:idx val="2"/>
            <c:bubble3D val="0"/>
            <c:explosion val="11"/>
          </c:dPt>
          <c:dPt>
            <c:idx val="3"/>
            <c:bubble3D val="0"/>
            <c:explosion val="17"/>
          </c:dPt>
          <c:dLbls>
            <c:dLbl>
              <c:idx val="0"/>
              <c:layout>
                <c:manualLayout>
                  <c:x val="7.5895416894988049E-2"/>
                  <c:y val="2.825846883468834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separator>; </c:separator>
            </c:dLbl>
            <c:dLbl>
              <c:idx val="1"/>
              <c:layout>
                <c:manualLayout>
                  <c:x val="1.0724156005050866E-2"/>
                  <c:y val="1.838448509485094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separator>; </c:separator>
            </c:dLbl>
            <c:dLbl>
              <c:idx val="2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separator>; </c:separator>
            </c:dLbl>
            <c:dLbl>
              <c:idx val="3"/>
              <c:layout>
                <c:manualLayout>
                  <c:x val="9.404855502346746E-3"/>
                  <c:y val="-1.906537940379403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separator>; </c:separator>
            </c:dLbl>
            <c:showLegendKey val="0"/>
            <c:showVal val="0"/>
            <c:showCatName val="0"/>
            <c:showSerName val="0"/>
            <c:showPercent val="1"/>
            <c:showBubbleSize val="1"/>
            <c:showLeaderLines val="1"/>
          </c:dLbls>
          <c:cat>
            <c:strRef>
              <c:f>categories</c:f>
              <c:strCache>
                <c:ptCount val="4"/>
                <c:pt idx="0">
                  <c:v>Да, все</c:v>
                </c:pt>
                <c:pt idx="1">
                  <c:v>Да, но не все</c:v>
                </c:pt>
                <c:pt idx="2">
                  <c:v>Нет</c:v>
                </c:pt>
                <c:pt idx="3">
                  <c:v>Не знаю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0.16</c:v>
                </c:pt>
                <c:pt idx="1">
                  <c:v>0.59</c:v>
                </c:pt>
                <c:pt idx="2">
                  <c:v>0.09</c:v>
                </c:pt>
                <c:pt idx="3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0.26673441734417347"/>
          <c:w val="0.355218632613029"/>
          <c:h val="0.70582757452574529"/>
        </c:manualLayout>
      </c:layout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400" b="1" i="0" u="none" strike="noStrike" kern="1200" baseline="0">
                <a:solidFill>
                  <a:srgbClr val="000000"/>
                </a:solidFill>
                <a:latin typeface="Century Gothic"/>
                <a:ea typeface="+mn-ea"/>
                <a:cs typeface="+mn-cs"/>
              </a:defRPr>
            </a:pPr>
            <a:r>
              <a:rPr lang="ru-RU" sz="1400" b="1" i="0" u="none" strike="noStrike" kern="1200" baseline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Стали бы Вы покупать продукт с пищевыми добавками?</a:t>
            </a:r>
          </a:p>
        </c:rich>
      </c:tx>
      <c:layout/>
      <c:overlay val="1"/>
    </c:title>
    <c:autoTitleDeleted val="0"/>
    <c:view3D>
      <c:rotX val="3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359200292159101"/>
          <c:y val="0.31656849747474747"/>
          <c:w val="0.68640799707840894"/>
          <c:h val="0.45960984848484848"/>
        </c:manualLayout>
      </c:layout>
      <c:pie3DChart>
        <c:varyColors val="1"/>
        <c:ser>
          <c:idx val="0"/>
          <c:order val="0"/>
          <c:tx>
            <c:strRef>
              <c:f>label 1</c:f>
              <c:strCache>
                <c:ptCount val="1"/>
                <c:pt idx="0">
                  <c:v>Вопрос 3</c:v>
                </c:pt>
              </c:strCache>
            </c:strRef>
          </c:tx>
          <c:explosion val="13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separator>; </c:separator>
            </c:dLbl>
            <c:dLbl>
              <c:idx val="1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separator>; </c:separator>
            </c:dLbl>
            <c:dLbl>
              <c:idx val="2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separator>; </c:separator>
            </c:dLbl>
            <c:dLbl>
              <c:idx val="3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separator>; </c:separator>
            </c:dLbl>
            <c:showLegendKey val="0"/>
            <c:showVal val="0"/>
            <c:showCatName val="0"/>
            <c:showSerName val="0"/>
            <c:showPercent val="1"/>
            <c:showBubbleSize val="1"/>
            <c:showLeaderLines val="1"/>
          </c:dLbls>
          <c:cat>
            <c:strRef>
              <c:f>categories</c:f>
              <c:strCache>
                <c:ptCount val="4"/>
                <c:pt idx="0">
                  <c:v>Да, конечно</c:v>
                </c:pt>
                <c:pt idx="1">
                  <c:v>Да, но не все</c:v>
                </c:pt>
                <c:pt idx="2">
                  <c:v>Нет</c:v>
                </c:pt>
                <c:pt idx="3">
                  <c:v>Нет, ни в коем случае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0.21</c:v>
                </c:pt>
                <c:pt idx="1">
                  <c:v>0.7</c:v>
                </c:pt>
                <c:pt idx="2">
                  <c:v>0</c:v>
                </c:pt>
                <c:pt idx="3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2.4610130772279078E-2"/>
          <c:y val="0.292645202020202"/>
          <c:w val="0.49758638507502118"/>
          <c:h val="0.6620018939393939"/>
        </c:manualLayout>
      </c:layout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400" b="1" i="0" u="none" strike="noStrike" kern="1200" baseline="0">
                <a:solidFill>
                  <a:srgbClr val="000000"/>
                </a:solidFill>
                <a:latin typeface="Century Gothic"/>
                <a:ea typeface="+mn-ea"/>
                <a:cs typeface="+mn-cs"/>
              </a:defRPr>
            </a:pPr>
            <a:r>
              <a:rPr lang="ru-RU" sz="1400" b="1" i="0" u="none" strike="noStrike" kern="1200" baseline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Пищевые добавки в яблоке присутствуют?</a:t>
            </a:r>
          </a:p>
        </c:rich>
      </c:tx>
      <c:layout/>
      <c:overlay val="1"/>
    </c:title>
    <c:autoTitleDeleted val="0"/>
    <c:view3D>
      <c:rotX val="30"/>
      <c:rotY val="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12354039278435"/>
          <c:y val="0.26055475609047035"/>
          <c:w val="0.80847238889841322"/>
          <c:h val="0.6446134222919937"/>
        </c:manualLayout>
      </c:layout>
      <c:pie3DChart>
        <c:varyColors val="1"/>
        <c:ser>
          <c:idx val="0"/>
          <c:order val="0"/>
          <c:tx>
            <c:strRef>
              <c:f>label 1</c:f>
              <c:strCache>
                <c:ptCount val="1"/>
                <c:pt idx="0">
                  <c:v>Вопрос 3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12464295578794979"/>
                  <c:y val="0.1264899122041979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separator>; </c:separator>
            </c:dLbl>
            <c:dLbl>
              <c:idx val="1"/>
              <c:layout>
                <c:manualLayout>
                  <c:x val="5.2598600872430804E-2"/>
                  <c:y val="-8.62884470027327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separator>; </c:separator>
            </c:dLbl>
            <c:showLegendKey val="0"/>
            <c:showVal val="0"/>
            <c:showCatName val="0"/>
            <c:showSerName val="0"/>
            <c:showPercent val="1"/>
            <c:showBubbleSize val="1"/>
            <c:showLeaderLines val="1"/>
          </c:dLbls>
          <c:cat>
            <c:strRef>
              <c:f>categories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4.3732498999942845E-2"/>
          <c:y val="0.31844147915576487"/>
          <c:w val="0.18677900641941442"/>
          <c:h val="0.62794457526600389"/>
        </c:manualLayout>
      </c:layout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&lt;заголовок&gt;</a:t>
            </a:r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1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F63C539-E190-451C-B9DA-ABB4DAC2CD2D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37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7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5555B2F-E72F-4AA2-85EE-445F3EE9F821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F63C539-E190-451C-B9DA-ABB4DAC2CD2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313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F63C539-E190-451C-B9DA-ABB4DAC2CD2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31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31" name="Рисунок 130"/>
          <p:cNvPicPr/>
          <p:nvPr/>
        </p:nvPicPr>
        <p:blipFill>
          <a:blip r:embed="rId2"/>
          <a:stretch>
            <a:fillRect/>
          </a:stretch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132" name="Рисунок 131"/>
          <p:cNvPicPr/>
          <p:nvPr/>
        </p:nvPicPr>
        <p:blipFill>
          <a:blip r:embed="rId2"/>
          <a:stretch>
            <a:fillRect/>
          </a:stretch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4/14/2016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4/14/2016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4/14/2016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4/14/2016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4/14/2016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4/14/2016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4/14/2016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4/14/2016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4/14/2016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4/14/2016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4/14/2016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4/14/2016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4/14/2016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4/14/2016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94" name="CustomShape 2"/>
          <p:cNvSpPr/>
          <p:nvPr/>
        </p:nvSpPr>
        <p:spPr>
          <a:xfrm>
            <a:off x="91440" y="101520"/>
            <a:ext cx="8960040" cy="6663960"/>
          </a:xfrm>
          <a:prstGeom prst="roundRect">
            <a:avLst>
              <a:gd name="adj" fmla="val 1735"/>
            </a:avLst>
          </a:prstGeom>
          <a:solidFill>
            <a:srgbClr val="FFFFFF"/>
          </a:solidFill>
          <a:ln w="12600">
            <a:noFill/>
          </a:ln>
        </p:spPr>
      </p:sp>
      <p:sp>
        <p:nvSpPr>
          <p:cNvPr id="95" name="CustomShape 3"/>
          <p:cNvSpPr/>
          <p:nvPr/>
        </p:nvSpPr>
        <p:spPr>
          <a:xfrm>
            <a:off x="274320" y="278280"/>
            <a:ext cx="8594280" cy="132480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96" name="CustomShape 4"/>
          <p:cNvSpPr/>
          <p:nvPr/>
        </p:nvSpPr>
        <p:spPr>
          <a:xfrm>
            <a:off x="372960" y="372960"/>
            <a:ext cx="8379360" cy="111744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97" name="PlaceHolder 5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59480" cy="103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98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4/14/2016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3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4/14/2016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-5400" y="72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178" name="CustomShape 1"/>
          <p:cNvSpPr/>
          <p:nvPr/>
        </p:nvSpPr>
        <p:spPr>
          <a:xfrm>
            <a:off x="324000" y="3900600"/>
            <a:ext cx="8856000" cy="175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>
                <a:solidFill>
                  <a:srgbClr val="40382D"/>
                </a:solidFill>
                <a:latin typeface="Book Antiqua"/>
                <a:ea typeface="DejaVu Sans"/>
              </a:rPr>
              <a:t>Проект</a:t>
            </a:r>
            <a:r>
              <a:rPr lang="ru-RU" sz="2400" b="1">
                <a:solidFill>
                  <a:srgbClr val="40382D"/>
                </a:solidFill>
                <a:latin typeface="Book Antiqua"/>
                <a:ea typeface="DejaVu Sans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40382D"/>
                </a:solidFill>
                <a:latin typeface="Book Antiqua"/>
                <a:ea typeface="DejaVu Sans"/>
              </a:rPr>
              <a:t>Пятиизбянцева Тимофея и Рыжовой Алёны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40382D"/>
                </a:solidFill>
                <a:latin typeface="Book Antiqua"/>
                <a:ea typeface="DejaVu Sans"/>
              </a:rPr>
              <a:t>учеников 11 а класса ГБОУ СОШ № 619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40382D"/>
                </a:solidFill>
                <a:latin typeface="Book Antiqua"/>
                <a:ea typeface="DejaVu Sans"/>
              </a:rPr>
              <a:t>Калининского района Санкт-Петербурга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40382D"/>
                </a:solidFill>
                <a:latin typeface="Book Antiqua"/>
                <a:ea typeface="DejaVu Sans"/>
              </a:rPr>
              <a:t>Куратор учитель химии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b="1">
                <a:solidFill>
                  <a:srgbClr val="40382D"/>
                </a:solidFill>
                <a:latin typeface="Book Antiqua"/>
                <a:ea typeface="DejaVu Sans"/>
              </a:rPr>
              <a:t>Панькова Валерия Андреевна</a:t>
            </a:r>
            <a:endParaRPr/>
          </a:p>
        </p:txBody>
      </p:sp>
      <p:sp>
        <p:nvSpPr>
          <p:cNvPr id="179" name="CustomShape 2"/>
          <p:cNvSpPr/>
          <p:nvPr/>
        </p:nvSpPr>
        <p:spPr>
          <a:xfrm>
            <a:off x="0" y="1989000"/>
            <a:ext cx="5147640" cy="146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4000">
                <a:solidFill>
                  <a:srgbClr val="47534C"/>
                </a:solidFill>
                <a:latin typeface="Book Antiqua"/>
                <a:ea typeface="DejaVu Sans"/>
              </a:rPr>
              <a:t>Пищевые добавки</a:t>
            </a:r>
            <a:endParaRPr/>
          </a:p>
          <a:p>
            <a:pPr>
              <a:lnSpc>
                <a:spcPct val="100000"/>
              </a:lnSpc>
            </a:pPr>
            <a:r>
              <a:rPr lang="ru-RU" sz="4000">
                <a:solidFill>
                  <a:srgbClr val="47534C"/>
                </a:solidFill>
                <a:latin typeface="Book Antiqua"/>
                <a:ea typeface="DejaVu Sans"/>
              </a:rPr>
              <a:t>Мифы и реальность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75680"/>
            <a:ext cx="3240360" cy="2939760"/>
          </a:xfrm>
          <a:prstGeom prst="rect">
            <a:avLst/>
          </a:prstGeom>
          <a:ln>
            <a:noFill/>
          </a:ln>
        </p:spPr>
      </p:pic>
      <p:sp>
        <p:nvSpPr>
          <p:cNvPr id="225" name="CustomShape 1"/>
          <p:cNvSpPr/>
          <p:nvPr/>
        </p:nvSpPr>
        <p:spPr>
          <a:xfrm>
            <a:off x="1403648" y="3115800"/>
            <a:ext cx="113976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omic Sans MS"/>
              </a:rPr>
              <a:t>Ванилин</a:t>
            </a:r>
            <a:endParaRPr dirty="0"/>
          </a:p>
        </p:txBody>
      </p:sp>
      <p:pic>
        <p:nvPicPr>
          <p:cNvPr id="226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857660" y="2021864"/>
            <a:ext cx="3089520" cy="564120"/>
          </a:xfrm>
          <a:prstGeom prst="rect">
            <a:avLst/>
          </a:prstGeom>
          <a:ln>
            <a:noFill/>
          </a:ln>
        </p:spPr>
      </p:pic>
      <p:sp>
        <p:nvSpPr>
          <p:cNvPr id="227" name="CustomShape 2"/>
          <p:cNvSpPr/>
          <p:nvPr/>
        </p:nvSpPr>
        <p:spPr>
          <a:xfrm>
            <a:off x="5288640" y="2790464"/>
            <a:ext cx="246996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 err="1">
                <a:solidFill>
                  <a:srgbClr val="000000"/>
                </a:solidFill>
                <a:latin typeface="Comic Sans MS"/>
              </a:rPr>
              <a:t>Аллилизотиоцианат</a:t>
            </a:r>
            <a:endParaRPr dirty="0"/>
          </a:p>
        </p:txBody>
      </p:sp>
      <p:pic>
        <p:nvPicPr>
          <p:cNvPr id="228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405760" y="4013216"/>
            <a:ext cx="3203640" cy="1639440"/>
          </a:xfrm>
          <a:prstGeom prst="rect">
            <a:avLst/>
          </a:prstGeom>
          <a:ln>
            <a:noFill/>
          </a:ln>
        </p:spPr>
      </p:pic>
      <p:sp>
        <p:nvSpPr>
          <p:cNvPr id="229" name="CustomShape 3"/>
          <p:cNvSpPr/>
          <p:nvPr/>
        </p:nvSpPr>
        <p:spPr>
          <a:xfrm>
            <a:off x="4843520" y="5915096"/>
            <a:ext cx="231336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omic Sans MS"/>
              </a:rPr>
              <a:t>Синильная кислота</a:t>
            </a:r>
            <a:endParaRPr dirty="0"/>
          </a:p>
        </p:txBody>
      </p:sp>
      <p:pic>
        <p:nvPicPr>
          <p:cNvPr id="230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539552" y="3356100"/>
            <a:ext cx="2808000" cy="3130920"/>
          </a:xfrm>
          <a:prstGeom prst="rect">
            <a:avLst/>
          </a:prstGeom>
          <a:ln>
            <a:noFill/>
          </a:ln>
        </p:spPr>
      </p:pic>
      <p:sp>
        <p:nvSpPr>
          <p:cNvPr id="231" name="CustomShape 4"/>
          <p:cNvSpPr/>
          <p:nvPr/>
        </p:nvSpPr>
        <p:spPr>
          <a:xfrm>
            <a:off x="1073432" y="6304680"/>
            <a:ext cx="17402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omic Sans MS"/>
              </a:rPr>
              <a:t>Цианид калия</a:t>
            </a:r>
            <a:endParaRPr dirty="0"/>
          </a:p>
        </p:txBody>
      </p:sp>
      <p:sp>
        <p:nvSpPr>
          <p:cNvPr id="232" name="CustomShape 5"/>
          <p:cNvSpPr/>
          <p:nvPr/>
        </p:nvSpPr>
        <p:spPr>
          <a:xfrm>
            <a:off x="4405760" y="404664"/>
            <a:ext cx="4126680" cy="45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Book Antiqua"/>
              </a:rPr>
              <a:t>«Не желаете ли откушать?»</a:t>
            </a: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27" grpId="0"/>
      <p:bldP spid="229" grpId="0"/>
      <p:bldP spid="2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373680" y="630896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500" dirty="0">
                <a:solidFill>
                  <a:srgbClr val="6B7D72"/>
                </a:solidFill>
                <a:latin typeface="Book Antiqua"/>
                <a:ea typeface="DejaVu Sans"/>
              </a:rPr>
              <a:t>Посредством анализа состава пищевого продукта изучим каждый класс пищевых добавок</a:t>
            </a:r>
            <a:endParaRPr dirty="0"/>
          </a:p>
        </p:txBody>
      </p:sp>
      <p:pic>
        <p:nvPicPr>
          <p:cNvPr id="23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664720" y="2348880"/>
            <a:ext cx="3646440" cy="3694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426240" y="408240"/>
            <a:ext cx="8259480" cy="103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500">
                <a:solidFill>
                  <a:srgbClr val="6B7D72"/>
                </a:solidFill>
                <a:latin typeface="Book Antiqua"/>
                <a:ea typeface="DejaVu Sans"/>
              </a:rPr>
              <a:t>Дюшес</a:t>
            </a:r>
            <a:endParaRPr/>
          </a:p>
        </p:txBody>
      </p:sp>
      <p:sp>
        <p:nvSpPr>
          <p:cNvPr id="236" name="CustomShape 2"/>
          <p:cNvSpPr/>
          <p:nvPr/>
        </p:nvSpPr>
        <p:spPr>
          <a:xfrm>
            <a:off x="457200" y="1752480"/>
            <a:ext cx="8228520" cy="4372560"/>
          </a:xfrm>
          <a:prstGeom prst="rect">
            <a:avLst/>
          </a:prstGeom>
          <a:noFill/>
          <a:ln>
            <a:noFill/>
          </a:ln>
        </p:spPr>
      </p:sp>
      <p:pic>
        <p:nvPicPr>
          <p:cNvPr id="237" name="Picture 2"/>
          <p:cNvPicPr/>
          <p:nvPr/>
        </p:nvPicPr>
        <p:blipFill>
          <a:blip r:embed="rId2"/>
          <a:stretch>
            <a:fillRect/>
          </a:stretch>
        </p:blipFill>
        <p:spPr>
          <a:xfrm rot="150000">
            <a:off x="-2029320" y="-1842120"/>
            <a:ext cx="12725640" cy="9552600"/>
          </a:xfrm>
          <a:prstGeom prst="rect">
            <a:avLst/>
          </a:prstGeom>
          <a:ln>
            <a:noFill/>
          </a:ln>
        </p:spPr>
      </p:pic>
      <p:sp>
        <p:nvSpPr>
          <p:cNvPr id="238" name="Line 3"/>
          <p:cNvSpPr/>
          <p:nvPr/>
        </p:nvSpPr>
        <p:spPr>
          <a:xfrm>
            <a:off x="1187280" y="3548520"/>
            <a:ext cx="8069400" cy="151560"/>
          </a:xfrm>
          <a:prstGeom prst="line">
            <a:avLst/>
          </a:prstGeom>
          <a:ln w="28440">
            <a:solidFill>
              <a:srgbClr val="FF0000"/>
            </a:solidFill>
            <a:round/>
          </a:ln>
        </p:spPr>
      </p:sp>
      <p:sp>
        <p:nvSpPr>
          <p:cNvPr id="239" name="Line 4"/>
          <p:cNvSpPr/>
          <p:nvPr/>
        </p:nvSpPr>
        <p:spPr>
          <a:xfrm>
            <a:off x="1619640" y="3700080"/>
            <a:ext cx="7632720" cy="238680"/>
          </a:xfrm>
          <a:prstGeom prst="line">
            <a:avLst/>
          </a:prstGeom>
          <a:ln w="28440">
            <a:solidFill>
              <a:srgbClr val="FF0000"/>
            </a:solidFill>
            <a:round/>
          </a:ln>
        </p:spPr>
      </p:sp>
      <p:sp>
        <p:nvSpPr>
          <p:cNvPr id="240" name="Line 5"/>
          <p:cNvSpPr/>
          <p:nvPr/>
        </p:nvSpPr>
        <p:spPr>
          <a:xfrm>
            <a:off x="2110680" y="3908880"/>
            <a:ext cx="2445480" cy="29880"/>
          </a:xfrm>
          <a:prstGeom prst="line">
            <a:avLst/>
          </a:prstGeom>
          <a:ln w="28440">
            <a:solidFill>
              <a:srgbClr val="FF0000"/>
            </a:solidFill>
            <a:round/>
          </a:ln>
        </p:spPr>
      </p:sp>
      <p:sp>
        <p:nvSpPr>
          <p:cNvPr id="241" name="Line 6"/>
          <p:cNvSpPr/>
          <p:nvPr/>
        </p:nvSpPr>
        <p:spPr>
          <a:xfrm>
            <a:off x="1619640" y="3373920"/>
            <a:ext cx="7637040" cy="174600"/>
          </a:xfrm>
          <a:prstGeom prst="line">
            <a:avLst/>
          </a:prstGeom>
          <a:ln w="28440">
            <a:solidFill>
              <a:srgbClr val="FF0000"/>
            </a:solidFill>
            <a:round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Рисунок 18"/>
          <p:cNvPicPr/>
          <p:nvPr/>
        </p:nvPicPr>
        <p:blipFill>
          <a:blip r:embed="rId2"/>
          <a:stretch>
            <a:fillRect/>
          </a:stretch>
        </p:blipFill>
        <p:spPr>
          <a:xfrm>
            <a:off x="426240" y="395280"/>
            <a:ext cx="3174480" cy="2335320"/>
          </a:xfrm>
          <a:prstGeom prst="rect">
            <a:avLst/>
          </a:prstGeom>
          <a:ln>
            <a:noFill/>
          </a:ln>
        </p:spPr>
      </p:pic>
      <p:sp>
        <p:nvSpPr>
          <p:cNvPr id="243" name="CustomShape 1"/>
          <p:cNvSpPr/>
          <p:nvPr/>
        </p:nvSpPr>
        <p:spPr>
          <a:xfrm>
            <a:off x="2616480" y="1968480"/>
            <a:ext cx="71460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omic Sans MS"/>
              </a:rPr>
              <a:t>Вода</a:t>
            </a:r>
            <a:endParaRPr/>
          </a:p>
        </p:txBody>
      </p:sp>
      <p:pic>
        <p:nvPicPr>
          <p:cNvPr id="244" name="Рисунок 21"/>
          <p:cNvPicPr/>
          <p:nvPr/>
        </p:nvPicPr>
        <p:blipFill>
          <a:blip r:embed="rId3"/>
          <a:stretch>
            <a:fillRect/>
          </a:stretch>
        </p:blipFill>
        <p:spPr>
          <a:xfrm>
            <a:off x="-468720" y="2997000"/>
            <a:ext cx="6349320" cy="3174120"/>
          </a:xfrm>
          <a:prstGeom prst="rect">
            <a:avLst/>
          </a:prstGeom>
          <a:ln>
            <a:noFill/>
          </a:ln>
        </p:spPr>
      </p:pic>
      <p:sp>
        <p:nvSpPr>
          <p:cNvPr id="245" name="CustomShape 2"/>
          <p:cNvSpPr/>
          <p:nvPr/>
        </p:nvSpPr>
        <p:spPr>
          <a:xfrm>
            <a:off x="1701000" y="5986800"/>
            <a:ext cx="200988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omic Sans MS"/>
              </a:rPr>
              <a:t>Аспартам (E951)</a:t>
            </a:r>
            <a:endParaRPr/>
          </a:p>
        </p:txBody>
      </p:sp>
      <p:pic>
        <p:nvPicPr>
          <p:cNvPr id="246" name="Picture 2"/>
          <p:cNvPicPr/>
          <p:nvPr/>
        </p:nvPicPr>
        <p:blipFill>
          <a:blip r:embed="rId4"/>
          <a:srcRect b="15303"/>
          <a:stretch>
            <a:fillRect/>
          </a:stretch>
        </p:blipFill>
        <p:spPr>
          <a:xfrm>
            <a:off x="4797720" y="4371120"/>
            <a:ext cx="4175640" cy="1430640"/>
          </a:xfrm>
          <a:prstGeom prst="rect">
            <a:avLst/>
          </a:prstGeom>
          <a:ln>
            <a:noFill/>
          </a:ln>
        </p:spPr>
      </p:pic>
      <p:sp>
        <p:nvSpPr>
          <p:cNvPr id="247" name="CustomShape 3"/>
          <p:cNvSpPr/>
          <p:nvPr/>
        </p:nvSpPr>
        <p:spPr>
          <a:xfrm>
            <a:off x="5364000" y="5985720"/>
            <a:ext cx="304308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omic Sans MS"/>
              </a:rPr>
              <a:t>Лимонная кислота (Е330)</a:t>
            </a:r>
            <a:endParaRPr/>
          </a:p>
        </p:txBody>
      </p:sp>
      <p:pic>
        <p:nvPicPr>
          <p:cNvPr id="248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6139440" y="2997000"/>
            <a:ext cx="1017360" cy="536040"/>
          </a:xfrm>
          <a:prstGeom prst="rect">
            <a:avLst/>
          </a:prstGeom>
          <a:ln>
            <a:noFill/>
          </a:ln>
        </p:spPr>
      </p:pic>
      <p:pic>
        <p:nvPicPr>
          <p:cNvPr id="249" name="Picture 3"/>
          <p:cNvPicPr/>
          <p:nvPr/>
        </p:nvPicPr>
        <p:blipFill>
          <a:blip r:embed="rId6"/>
          <a:stretch>
            <a:fillRect/>
          </a:stretch>
        </p:blipFill>
        <p:spPr>
          <a:xfrm>
            <a:off x="4147920" y="-146880"/>
            <a:ext cx="5000400" cy="341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  <p:bldP spid="245" grpId="0"/>
      <p:bldP spid="2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426240" y="408240"/>
            <a:ext cx="8259480" cy="103860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</p:sp>
      <p:pic>
        <p:nvPicPr>
          <p:cNvPr id="25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44300" y="107940"/>
            <a:ext cx="3328560" cy="2569680"/>
          </a:xfrm>
          <a:prstGeom prst="rect">
            <a:avLst/>
          </a:prstGeom>
          <a:ln>
            <a:noFill/>
          </a:ln>
        </p:spPr>
      </p:pic>
      <p:sp>
        <p:nvSpPr>
          <p:cNvPr id="253" name="CustomShape 3"/>
          <p:cNvSpPr/>
          <p:nvPr/>
        </p:nvSpPr>
        <p:spPr>
          <a:xfrm>
            <a:off x="862380" y="2796600"/>
            <a:ext cx="30920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 err="1">
                <a:solidFill>
                  <a:srgbClr val="000000"/>
                </a:solidFill>
                <a:latin typeface="Comic Sans MS"/>
                <a:ea typeface="DejaVu Sans"/>
              </a:rPr>
              <a:t>Ацесульфам</a:t>
            </a:r>
            <a:r>
              <a:rPr lang="ru-RU" dirty="0">
                <a:solidFill>
                  <a:srgbClr val="000000"/>
                </a:solidFill>
                <a:latin typeface="Comic Sans MS"/>
                <a:ea typeface="DejaVu Sans"/>
              </a:rPr>
              <a:t> калия (E950)</a:t>
            </a:r>
            <a:endParaRPr dirty="0"/>
          </a:p>
        </p:txBody>
      </p:sp>
      <p:pic>
        <p:nvPicPr>
          <p:cNvPr id="254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326920" y="3556800"/>
            <a:ext cx="3359160" cy="2749680"/>
          </a:xfrm>
          <a:prstGeom prst="rect">
            <a:avLst/>
          </a:prstGeom>
          <a:ln>
            <a:noFill/>
          </a:ln>
        </p:spPr>
      </p:pic>
      <p:sp>
        <p:nvSpPr>
          <p:cNvPr id="255" name="CustomShape 4"/>
          <p:cNvSpPr/>
          <p:nvPr/>
        </p:nvSpPr>
        <p:spPr>
          <a:xfrm>
            <a:off x="6176880" y="6306840"/>
            <a:ext cx="16592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omic Sans MS"/>
                <a:ea typeface="DejaVu Sans"/>
              </a:rPr>
              <a:t>Фенилаланин</a:t>
            </a:r>
            <a:endParaRPr/>
          </a:p>
        </p:txBody>
      </p:sp>
      <p:pic>
        <p:nvPicPr>
          <p:cNvPr id="256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425880" y="3556800"/>
            <a:ext cx="3965400" cy="2539080"/>
          </a:xfrm>
          <a:prstGeom prst="rect">
            <a:avLst/>
          </a:prstGeom>
          <a:ln>
            <a:noFill/>
          </a:ln>
        </p:spPr>
      </p:pic>
      <p:sp>
        <p:nvSpPr>
          <p:cNvPr id="257" name="CustomShape 5"/>
          <p:cNvSpPr/>
          <p:nvPr/>
        </p:nvSpPr>
        <p:spPr>
          <a:xfrm>
            <a:off x="1124640" y="6420600"/>
            <a:ext cx="25675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omic Sans MS"/>
                <a:ea typeface="DejaVu Sans"/>
              </a:rPr>
              <a:t>Бензоат натрия (Е211)</a:t>
            </a:r>
            <a:endParaRPr/>
          </a:p>
        </p:txBody>
      </p:sp>
      <p:sp>
        <p:nvSpPr>
          <p:cNvPr id="261" name="CustomShape 7"/>
          <p:cNvSpPr/>
          <p:nvPr/>
        </p:nvSpPr>
        <p:spPr>
          <a:xfrm>
            <a:off x="5626500" y="2495280"/>
            <a:ext cx="25250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omic Sans MS"/>
                <a:ea typeface="DejaVu Sans"/>
              </a:rPr>
              <a:t>Нитрит натрия(Е250)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92"/>
          <a:stretch/>
        </p:blipFill>
        <p:spPr bwMode="auto">
          <a:xfrm>
            <a:off x="5326920" y="1143001"/>
            <a:ext cx="3124200" cy="90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/>
      <p:bldP spid="255" grpId="0"/>
      <p:bldP spid="257" grpId="0"/>
      <p:bldP spid="2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426240" y="408240"/>
            <a:ext cx="8259480" cy="103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500">
                <a:solidFill>
                  <a:srgbClr val="6B7D72"/>
                </a:solidFill>
                <a:latin typeface="Book Antiqua"/>
                <a:ea typeface="DejaVu Sans"/>
              </a:rPr>
              <a:t>Изоамилацетат</a:t>
            </a:r>
            <a:endParaRPr/>
          </a:p>
        </p:txBody>
      </p:sp>
      <p:sp>
        <p:nvSpPr>
          <p:cNvPr id="263" name="CustomShape 2"/>
          <p:cNvSpPr/>
          <p:nvPr/>
        </p:nvSpPr>
        <p:spPr>
          <a:xfrm>
            <a:off x="457200" y="1752480"/>
            <a:ext cx="3394720" cy="4372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564B3C"/>
                </a:solidFill>
                <a:latin typeface="Book Antiqua"/>
                <a:ea typeface="DejaVu Sans"/>
              </a:rPr>
              <a:t>В состав напитка «Дюшес» входит грушевая эссенция.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rgbClr val="564B3C"/>
                </a:solidFill>
                <a:latin typeface="Book Antiqua"/>
                <a:ea typeface="DejaVu Sans"/>
              </a:rPr>
              <a:t>Изоамилацетат или изоамиловый эфир уксусной кислоты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564B3C"/>
                </a:solidFill>
                <a:latin typeface="Book Antiqua"/>
                <a:ea typeface="DejaVu Sans"/>
              </a:rPr>
              <a:t>СН</a:t>
            </a:r>
            <a:r>
              <a:rPr lang="ru-RU" sz="2000" dirty="0">
                <a:solidFill>
                  <a:srgbClr val="564B3C"/>
                </a:solidFill>
                <a:latin typeface="Book Antiqua"/>
                <a:ea typeface="DejaVu Sans"/>
              </a:rPr>
              <a:t>3</a:t>
            </a:r>
            <a:r>
              <a:rPr lang="ru-RU" sz="2800" dirty="0">
                <a:solidFill>
                  <a:srgbClr val="564B3C"/>
                </a:solidFill>
                <a:latin typeface="Book Antiqua"/>
                <a:ea typeface="DejaVu Sans"/>
              </a:rPr>
              <a:t>(СН</a:t>
            </a:r>
            <a:r>
              <a:rPr lang="ru-RU" sz="2000" dirty="0">
                <a:solidFill>
                  <a:srgbClr val="564B3C"/>
                </a:solidFill>
                <a:latin typeface="Book Antiqua"/>
                <a:ea typeface="DejaVu Sans"/>
              </a:rPr>
              <a:t>2</a:t>
            </a:r>
            <a:r>
              <a:rPr lang="ru-RU" sz="2800" dirty="0">
                <a:solidFill>
                  <a:srgbClr val="564B3C"/>
                </a:solidFill>
                <a:latin typeface="Book Antiqua"/>
                <a:ea typeface="DejaVu Sans"/>
              </a:rPr>
              <a:t>)</a:t>
            </a:r>
            <a:r>
              <a:rPr lang="ru-RU" sz="2000" dirty="0">
                <a:solidFill>
                  <a:srgbClr val="564B3C"/>
                </a:solidFill>
                <a:latin typeface="Book Antiqua"/>
                <a:ea typeface="DejaVu Sans"/>
              </a:rPr>
              <a:t>4</a:t>
            </a:r>
            <a:r>
              <a:rPr lang="ru-RU" sz="2800" dirty="0">
                <a:solidFill>
                  <a:srgbClr val="564B3C"/>
                </a:solidFill>
                <a:latin typeface="Book Antiqua"/>
                <a:ea typeface="DejaVu Sans"/>
              </a:rPr>
              <a:t>ОСОСН</a:t>
            </a:r>
            <a:r>
              <a:rPr lang="ru-RU" sz="2000" dirty="0">
                <a:solidFill>
                  <a:srgbClr val="564B3C"/>
                </a:solidFill>
                <a:latin typeface="Book Antiqua"/>
                <a:ea typeface="DejaVu Sans"/>
              </a:rPr>
              <a:t>3</a:t>
            </a:r>
            <a:endParaRPr sz="1600" dirty="0"/>
          </a:p>
        </p:txBody>
      </p:sp>
      <p:pic>
        <p:nvPicPr>
          <p:cNvPr id="265" name="Picture 3"/>
          <p:cNvPicPr/>
          <p:nvPr/>
        </p:nvPicPr>
        <p:blipFill>
          <a:blip r:embed="rId3"/>
          <a:stretch>
            <a:fillRect/>
          </a:stretch>
        </p:blipFill>
        <p:spPr>
          <a:xfrm rot="16448152">
            <a:off x="5254871" y="1676479"/>
            <a:ext cx="2307073" cy="4535861"/>
          </a:xfrm>
          <a:prstGeom prst="rect">
            <a:avLst/>
          </a:prstGeom>
          <a:ln>
            <a:noFill/>
          </a:ln>
        </p:spPr>
      </p:pic>
      <p:pic>
        <p:nvPicPr>
          <p:cNvPr id="26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4525690" y="1766213"/>
            <a:ext cx="3765436" cy="1604512"/>
          </a:xfrm>
          <a:prstGeom prst="rect">
            <a:avLst/>
          </a:prstGeom>
          <a:ln>
            <a:noFill/>
          </a:ln>
        </p:spPr>
      </p:pic>
      <p:sp>
        <p:nvSpPr>
          <p:cNvPr id="2" name="Блок-схема: узел 1"/>
          <p:cNvSpPr/>
          <p:nvPr/>
        </p:nvSpPr>
        <p:spPr>
          <a:xfrm>
            <a:off x="5630619" y="5234178"/>
            <a:ext cx="463860" cy="427070"/>
          </a:xfrm>
          <a:prstGeom prst="flowChartConnector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6232579" y="5267693"/>
            <a:ext cx="351656" cy="36004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6753927" y="5321699"/>
            <a:ext cx="252028" cy="252028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426240" y="408240"/>
            <a:ext cx="8259480" cy="1038240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CustomShape 2"/>
          <p:cNvSpPr/>
          <p:nvPr/>
        </p:nvSpPr>
        <p:spPr>
          <a:xfrm>
            <a:off x="457200" y="1752480"/>
            <a:ext cx="8228520" cy="4372560"/>
          </a:xfrm>
          <a:prstGeom prst="rect">
            <a:avLst/>
          </a:prstGeom>
          <a:noFill/>
          <a:ln>
            <a:noFill/>
          </a:ln>
        </p:spPr>
      </p:sp>
      <p:pic>
        <p:nvPicPr>
          <p:cNvPr id="26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0"/>
            <a:ext cx="9143640" cy="7314480"/>
          </a:xfrm>
          <a:prstGeom prst="rect">
            <a:avLst/>
          </a:prstGeom>
          <a:ln>
            <a:noFill/>
          </a:ln>
        </p:spPr>
      </p:pic>
      <p:sp>
        <p:nvSpPr>
          <p:cNvPr id="269" name="CustomShape 3"/>
          <p:cNvSpPr/>
          <p:nvPr/>
        </p:nvSpPr>
        <p:spPr>
          <a:xfrm>
            <a:off x="-72008" y="0"/>
            <a:ext cx="7020272" cy="69573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i="1" dirty="0">
                <a:solidFill>
                  <a:srgbClr val="000000"/>
                </a:solidFill>
                <a:latin typeface="Book Antiqua"/>
              </a:rPr>
              <a:t>Реагенты: </a:t>
            </a:r>
            <a:endParaRPr lang="ru-RU" sz="2000" b="1" i="1" dirty="0" smtClean="0">
              <a:solidFill>
                <a:srgbClr val="000000"/>
              </a:solidFill>
              <a:latin typeface="Book Antiqua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0000"/>
                </a:solidFill>
                <a:latin typeface="Book Antiqua"/>
              </a:rPr>
              <a:t>2 </a:t>
            </a:r>
            <a:r>
              <a:rPr lang="ru-RU" sz="2000" dirty="0">
                <a:solidFill>
                  <a:srgbClr val="000000"/>
                </a:solidFill>
                <a:latin typeface="Book Antiqua"/>
              </a:rPr>
              <a:t>мл изоамилового </a:t>
            </a:r>
            <a:r>
              <a:rPr lang="ru-RU" sz="2000" dirty="0" smtClean="0">
                <a:solidFill>
                  <a:srgbClr val="000000"/>
                </a:solidFill>
                <a:latin typeface="Book Antiqua"/>
              </a:rPr>
              <a:t>спирта</a:t>
            </a:r>
            <a:r>
              <a:rPr lang="en-US" sz="2000" dirty="0" smtClean="0">
                <a:solidFill>
                  <a:srgbClr val="000000"/>
                </a:solidFill>
                <a:latin typeface="Book Antiqua"/>
              </a:rPr>
              <a:t>;</a:t>
            </a:r>
            <a:endParaRPr lang="ru-RU" sz="2000" dirty="0" smtClean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Book Antiqua"/>
              </a:rPr>
              <a:t>1 мл концентрированной серной </a:t>
            </a:r>
            <a:r>
              <a:rPr lang="ru-RU" sz="2000" dirty="0" smtClean="0">
                <a:solidFill>
                  <a:srgbClr val="000000"/>
                </a:solidFill>
                <a:latin typeface="Book Antiqua"/>
              </a:rPr>
              <a:t>кислоты</a:t>
            </a:r>
            <a:r>
              <a:rPr lang="en-US" sz="2000" dirty="0" smtClean="0">
                <a:solidFill>
                  <a:srgbClr val="000000"/>
                </a:solidFill>
                <a:latin typeface="Book Antiqua"/>
              </a:rPr>
              <a:t>;</a:t>
            </a:r>
            <a:endParaRPr lang="ru-RU" sz="2000" dirty="0" smtClean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Book Antiqua"/>
              </a:rPr>
              <a:t>2 мл уксусной </a:t>
            </a:r>
            <a:r>
              <a:rPr lang="ru-RU" sz="2000" dirty="0" smtClean="0">
                <a:solidFill>
                  <a:srgbClr val="000000"/>
                </a:solidFill>
                <a:latin typeface="Book Antiqua"/>
              </a:rPr>
              <a:t>кислоты</a:t>
            </a:r>
            <a:r>
              <a:rPr lang="en-US" sz="2000" dirty="0">
                <a:solidFill>
                  <a:srgbClr val="000000"/>
                </a:solidFill>
                <a:latin typeface="Book Antiqua"/>
              </a:rPr>
              <a:t>.</a:t>
            </a:r>
            <a:endParaRPr lang="ru-RU" sz="2000" dirty="0" smtClean="0">
              <a:solidFill>
                <a:srgbClr val="000000"/>
              </a:solidFill>
              <a:latin typeface="Book Antiqua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0000"/>
                </a:solidFill>
                <a:latin typeface="Book Antiqua"/>
              </a:rPr>
              <a:t>дистиллированная вода</a:t>
            </a:r>
          </a:p>
          <a:p>
            <a:pPr>
              <a:lnSpc>
                <a:spcPct val="100000"/>
              </a:lnSpc>
            </a:pPr>
            <a:r>
              <a:rPr lang="ru-RU" sz="2000" b="1" i="1" dirty="0" smtClean="0">
                <a:solidFill>
                  <a:srgbClr val="000000"/>
                </a:solidFill>
                <a:latin typeface="Book Antiqua"/>
              </a:rPr>
              <a:t>Посуда и оборудование: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0000"/>
                </a:solidFill>
                <a:latin typeface="Book Antiqua"/>
              </a:rPr>
              <a:t>пробирки</a:t>
            </a:r>
            <a:r>
              <a:rPr lang="en-US" sz="2000" dirty="0" smtClean="0">
                <a:solidFill>
                  <a:srgbClr val="000000"/>
                </a:solidFill>
                <a:latin typeface="Book Antiqua"/>
              </a:rPr>
              <a:t>;</a:t>
            </a:r>
            <a:endParaRPr lang="ru-RU" sz="2000" dirty="0" smtClean="0">
              <a:solidFill>
                <a:srgbClr val="000000"/>
              </a:solidFill>
              <a:latin typeface="Book Antiqua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0000"/>
                </a:solidFill>
                <a:latin typeface="Book Antiqua"/>
              </a:rPr>
              <a:t>цилиндрический стакан</a:t>
            </a:r>
            <a:r>
              <a:rPr lang="en-US" sz="2000" dirty="0" smtClean="0">
                <a:solidFill>
                  <a:srgbClr val="000000"/>
                </a:solidFill>
                <a:latin typeface="Book Antiqua"/>
              </a:rPr>
              <a:t>;</a:t>
            </a:r>
            <a:endParaRPr lang="ru-RU" sz="2000" dirty="0" smtClean="0">
              <a:solidFill>
                <a:srgbClr val="000000"/>
              </a:solidFill>
              <a:latin typeface="Book Antiqua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0000"/>
                </a:solidFill>
                <a:latin typeface="Book Antiqua"/>
              </a:rPr>
              <a:t>штатив для пробирок</a:t>
            </a:r>
            <a:r>
              <a:rPr lang="en-US" sz="2000" dirty="0" smtClean="0">
                <a:solidFill>
                  <a:srgbClr val="000000"/>
                </a:solidFill>
                <a:latin typeface="Book Antiqua"/>
              </a:rPr>
              <a:t>;</a:t>
            </a:r>
            <a:endParaRPr lang="ru-RU" sz="2000" dirty="0" smtClean="0">
              <a:solidFill>
                <a:srgbClr val="000000"/>
              </a:solidFill>
              <a:latin typeface="Book Antiqua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0000"/>
                </a:solidFill>
                <a:latin typeface="Book Antiqua"/>
              </a:rPr>
              <a:t>держатель для пробирок</a:t>
            </a:r>
            <a:r>
              <a:rPr lang="en-US" sz="2000" dirty="0" smtClean="0">
                <a:solidFill>
                  <a:srgbClr val="000000"/>
                </a:solidFill>
                <a:latin typeface="Book Antiqua"/>
              </a:rPr>
              <a:t>;</a:t>
            </a:r>
            <a:endParaRPr lang="ru-RU" sz="2000" dirty="0" smtClean="0">
              <a:solidFill>
                <a:srgbClr val="000000"/>
              </a:solidFill>
              <a:latin typeface="Book Antiqua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Book Antiqua"/>
              </a:rPr>
              <a:t>c</a:t>
            </a:r>
            <a:r>
              <a:rPr lang="ru-RU" sz="2000" dirty="0" err="1" smtClean="0">
                <a:solidFill>
                  <a:srgbClr val="000000"/>
                </a:solidFill>
                <a:latin typeface="Book Antiqua"/>
              </a:rPr>
              <a:t>пиртовка</a:t>
            </a:r>
            <a:r>
              <a:rPr lang="en-US" sz="2000" dirty="0" smtClean="0">
                <a:solidFill>
                  <a:srgbClr val="000000"/>
                </a:solidFill>
                <a:latin typeface="Book Antiqua"/>
              </a:rPr>
              <a:t>;</a:t>
            </a:r>
            <a:endParaRPr lang="ru-RU" sz="2000" dirty="0" smtClean="0">
              <a:solidFill>
                <a:srgbClr val="000000"/>
              </a:solidFill>
              <a:latin typeface="Book Antiqua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0000"/>
                </a:solidFill>
                <a:latin typeface="Book Antiqua"/>
              </a:rPr>
              <a:t>шприц-дозатор.</a:t>
            </a:r>
          </a:p>
          <a:p>
            <a:pPr>
              <a:lnSpc>
                <a:spcPct val="100000"/>
              </a:lnSpc>
            </a:pPr>
            <a:r>
              <a:rPr lang="ru-RU" sz="2000" b="1" i="1" dirty="0" smtClean="0">
                <a:solidFill>
                  <a:srgbClr val="000000"/>
                </a:solidFill>
                <a:latin typeface="Book Antiqua"/>
              </a:rPr>
              <a:t>Порядок </a:t>
            </a:r>
            <a:r>
              <a:rPr lang="ru-RU" sz="2000" b="1" i="1" dirty="0">
                <a:solidFill>
                  <a:srgbClr val="000000"/>
                </a:solidFill>
                <a:latin typeface="Book Antiqua"/>
              </a:rPr>
              <a:t>получения</a:t>
            </a:r>
            <a:r>
              <a:rPr lang="ru-RU" sz="2000" b="1" i="1" dirty="0" smtClean="0">
                <a:solidFill>
                  <a:srgbClr val="000000"/>
                </a:solidFill>
                <a:latin typeface="Book Antiqua"/>
              </a:rPr>
              <a:t>:</a:t>
            </a:r>
            <a:endParaRPr lang="ru-RU" b="1" i="1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Book Antiqua"/>
              </a:rPr>
              <a:t>В пробирку наливаем 2мл изоамилового спирта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Book Antiqua"/>
              </a:rPr>
              <a:t>Добавляем 1 мл </a:t>
            </a:r>
            <a:r>
              <a:rPr lang="ru-RU" sz="2000" dirty="0" smtClean="0">
                <a:solidFill>
                  <a:srgbClr val="000000"/>
                </a:solidFill>
                <a:latin typeface="Book Antiqua"/>
              </a:rPr>
              <a:t>концентрированной серной кислоты</a:t>
            </a:r>
            <a:endParaRPr lang="ru-RU" sz="2000" dirty="0">
              <a:solidFill>
                <a:srgbClr val="000000"/>
              </a:solidFill>
              <a:latin typeface="Book Antiqua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Book Antiqua"/>
              </a:rPr>
              <a:t>К смеси добавляем 2 мл уксусной кислоты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Book Antiqua"/>
              </a:rPr>
              <a:t>Нагреваем над спиртовкой до </a:t>
            </a:r>
            <a:r>
              <a:rPr lang="ru-RU" sz="2000" dirty="0" smtClean="0">
                <a:solidFill>
                  <a:srgbClr val="000000"/>
                </a:solidFill>
                <a:latin typeface="Book Antiqua"/>
              </a:rPr>
              <a:t>окрашивания раствора</a:t>
            </a:r>
            <a:endParaRPr lang="ru-RU" sz="2000" dirty="0">
              <a:solidFill>
                <a:srgbClr val="000000"/>
              </a:solidFill>
              <a:latin typeface="Book Antiqua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Book Antiqua"/>
              </a:rPr>
              <a:t>Выливаем </a:t>
            </a:r>
            <a:r>
              <a:rPr lang="ru-RU" sz="2000" dirty="0" smtClean="0">
                <a:solidFill>
                  <a:srgbClr val="000000"/>
                </a:solidFill>
                <a:latin typeface="Book Antiqua"/>
              </a:rPr>
              <a:t>полученный раствор в холодную дистиллированную </a:t>
            </a:r>
            <a:r>
              <a:rPr lang="ru-RU" sz="2000" dirty="0">
                <a:solidFill>
                  <a:srgbClr val="000000"/>
                </a:solidFill>
                <a:latin typeface="Book Antiqua"/>
              </a:rPr>
              <a:t>воду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Book Antiqua"/>
              </a:rPr>
              <a:t>Отделяем слой сложного </a:t>
            </a:r>
            <a:r>
              <a:rPr lang="ru-RU" sz="2000" dirty="0" smtClean="0">
                <a:solidFill>
                  <a:srgbClr val="000000"/>
                </a:solidFill>
                <a:latin typeface="Book Antiqua"/>
              </a:rPr>
              <a:t>эфира шприцом-дозатором</a:t>
            </a:r>
            <a:r>
              <a:rPr lang="ru-RU" sz="2000" dirty="0">
                <a:solidFill>
                  <a:srgbClr val="000000"/>
                </a:solidFill>
                <a:latin typeface="Book Antiqua"/>
              </a:rPr>
              <a:t>.</a:t>
            </a:r>
            <a:endParaRPr sz="2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70" name="CustomShape 4"/>
          <p:cNvSpPr/>
          <p:nvPr/>
        </p:nvSpPr>
        <p:spPr>
          <a:xfrm>
            <a:off x="6588224" y="830860"/>
            <a:ext cx="2669639" cy="202207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Book Antiqua"/>
                <a:ea typeface="DejaVu Sans"/>
              </a:rPr>
              <a:t>Получение изоамилацетата</a:t>
            </a:r>
            <a:endParaRPr sz="11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8640" y="0"/>
            <a:ext cx="9328320" cy="7269840"/>
          </a:xfrm>
          <a:prstGeom prst="rect">
            <a:avLst/>
          </a:prstGeom>
          <a:ln>
            <a:noFill/>
          </a:ln>
        </p:spPr>
      </p:pic>
      <p:pic>
        <p:nvPicPr>
          <p:cNvPr id="2053" name="Picture 5" descr="C:\Users\Пользователь\Desktop\Безымянный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" r="-2549" b="26563"/>
          <a:stretch/>
        </p:blipFill>
        <p:spPr bwMode="auto">
          <a:xfrm>
            <a:off x="17256" y="2092723"/>
            <a:ext cx="6450890" cy="3280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" name="CustomShape 1"/>
          <p:cNvSpPr/>
          <p:nvPr/>
        </p:nvSpPr>
        <p:spPr>
          <a:xfrm>
            <a:off x="-8640" y="566330"/>
            <a:ext cx="6672882" cy="1278493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950" dirty="0">
                <a:solidFill>
                  <a:srgbClr val="000000"/>
                </a:solidFill>
                <a:latin typeface="Book Antiqua"/>
                <a:ea typeface="DejaVu Sans"/>
              </a:rPr>
              <a:t>Получение </a:t>
            </a:r>
            <a:r>
              <a:rPr lang="ru-RU" sz="3950" dirty="0" smtClean="0">
                <a:solidFill>
                  <a:srgbClr val="000000"/>
                </a:solidFill>
                <a:latin typeface="Book Antiqua"/>
                <a:ea typeface="DejaVu Sans"/>
              </a:rPr>
              <a:t>изоамилацетата</a:t>
            </a:r>
          </a:p>
          <a:p>
            <a:pPr algn="ctr">
              <a:lnSpc>
                <a:spcPct val="100000"/>
              </a:lnSpc>
            </a:pPr>
            <a:r>
              <a:rPr lang="ru-RU" sz="3950" dirty="0" smtClean="0">
                <a:solidFill>
                  <a:srgbClr val="000000"/>
                </a:solidFill>
                <a:latin typeface="Book Antiqua"/>
              </a:rPr>
              <a:t>путём этерификации</a:t>
            </a:r>
            <a:endParaRPr sz="3950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4655520" y="2996952"/>
            <a:ext cx="15251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51520" y="4293096"/>
            <a:ext cx="153665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554720" y="4324548"/>
            <a:ext cx="6120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2507410"/>
            <a:ext cx="936104" cy="327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79789" y="3750003"/>
            <a:ext cx="108012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475560" y="-243360"/>
            <a:ext cx="8259480" cy="103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500">
                <a:solidFill>
                  <a:srgbClr val="6B7D72"/>
                </a:solidFill>
                <a:latin typeface="Book Antiqua"/>
                <a:ea typeface="DejaVu Sans"/>
              </a:rPr>
              <a:t>Лаборатория Общей Химии</a:t>
            </a:r>
            <a:endParaRPr/>
          </a:p>
        </p:txBody>
      </p:sp>
      <p:sp>
        <p:nvSpPr>
          <p:cNvPr id="275" name="CustomShape 2"/>
          <p:cNvSpPr/>
          <p:nvPr/>
        </p:nvSpPr>
        <p:spPr>
          <a:xfrm>
            <a:off x="457200" y="1752480"/>
            <a:ext cx="8228520" cy="4372560"/>
          </a:xfrm>
          <a:prstGeom prst="rect">
            <a:avLst/>
          </a:prstGeom>
          <a:noFill/>
          <a:ln>
            <a:noFill/>
          </a:ln>
        </p:spPr>
      </p:sp>
      <p:pic>
        <p:nvPicPr>
          <p:cNvPr id="27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699792" y="1689187"/>
            <a:ext cx="3281040" cy="3240000"/>
          </a:xfrm>
          <a:prstGeom prst="rect">
            <a:avLst/>
          </a:prstGeom>
          <a:ln>
            <a:noFill/>
          </a:ln>
        </p:spPr>
      </p:pic>
      <p:pic>
        <p:nvPicPr>
          <p:cNvPr id="277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871872" y="617133"/>
            <a:ext cx="5466856" cy="5384107"/>
          </a:xfrm>
          <a:prstGeom prst="rect">
            <a:avLst/>
          </a:prstGeom>
          <a:ln>
            <a:noFill/>
          </a:ln>
        </p:spPr>
      </p:pic>
      <p:pic>
        <p:nvPicPr>
          <p:cNvPr id="278" name="Picture 33"/>
          <p:cNvPicPr/>
          <p:nvPr/>
        </p:nvPicPr>
        <p:blipFill>
          <a:blip r:embed="rId4"/>
          <a:stretch>
            <a:fillRect/>
          </a:stretch>
        </p:blipFill>
        <p:spPr>
          <a:xfrm>
            <a:off x="2051720" y="522716"/>
            <a:ext cx="5112568" cy="621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9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206720" y="981288"/>
            <a:ext cx="6729480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360" y="36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80" name="CustomShape 1"/>
          <p:cNvSpPr/>
          <p:nvPr/>
        </p:nvSpPr>
        <p:spPr>
          <a:xfrm>
            <a:off x="426240" y="408240"/>
            <a:ext cx="8259480" cy="1038600"/>
          </a:xfrm>
          <a:prstGeom prst="rect">
            <a:avLst/>
          </a:prstGeom>
          <a:noFill/>
          <a:ln>
            <a:noFill/>
          </a:ln>
        </p:spPr>
      </p:sp>
      <p:sp>
        <p:nvSpPr>
          <p:cNvPr id="281" name="CustomShape 2"/>
          <p:cNvSpPr/>
          <p:nvPr/>
        </p:nvSpPr>
        <p:spPr>
          <a:xfrm>
            <a:off x="457200" y="1752480"/>
            <a:ext cx="8228520" cy="4372920"/>
          </a:xfrm>
          <a:prstGeom prst="rect">
            <a:avLst/>
          </a:prstGeom>
          <a:noFill/>
          <a:ln>
            <a:noFill/>
          </a:ln>
        </p:spPr>
      </p:sp>
      <p:pic>
        <p:nvPicPr>
          <p:cNvPr id="282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1642" y="35271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0" y="-315360"/>
            <a:ext cx="9144000" cy="1141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500" dirty="0">
                <a:solidFill>
                  <a:srgbClr val="6B7D72"/>
                </a:solidFill>
                <a:latin typeface="Book Antiqua"/>
                <a:ea typeface="DejaVu Sans"/>
              </a:rPr>
              <a:t>Опрос</a:t>
            </a:r>
            <a:endParaRPr dirty="0"/>
          </a:p>
        </p:txBody>
      </p:sp>
      <p:graphicFrame>
        <p:nvGraphicFramePr>
          <p:cNvPr id="181" name="Диаграмма 2"/>
          <p:cNvGraphicFramePr/>
          <p:nvPr>
            <p:extLst>
              <p:ext uri="{D42A27DB-BD31-4B8C-83A1-F6EECF244321}">
                <p14:modId xmlns:p14="http://schemas.microsoft.com/office/powerpoint/2010/main" val="1804208719"/>
              </p:ext>
            </p:extLst>
          </p:nvPr>
        </p:nvGraphicFramePr>
        <p:xfrm>
          <a:off x="-29759" y="692696"/>
          <a:ext cx="525636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2" name="Диаграмма 4"/>
          <p:cNvGraphicFramePr/>
          <p:nvPr>
            <p:extLst>
              <p:ext uri="{D42A27DB-BD31-4B8C-83A1-F6EECF244321}">
                <p14:modId xmlns:p14="http://schemas.microsoft.com/office/powerpoint/2010/main" val="3667136370"/>
              </p:ext>
            </p:extLst>
          </p:nvPr>
        </p:nvGraphicFramePr>
        <p:xfrm>
          <a:off x="4498200" y="692696"/>
          <a:ext cx="503676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3" name="Диаграмма 5"/>
          <p:cNvGraphicFramePr/>
          <p:nvPr>
            <p:extLst>
              <p:ext uri="{D42A27DB-BD31-4B8C-83A1-F6EECF244321}">
                <p14:modId xmlns:p14="http://schemas.microsoft.com/office/powerpoint/2010/main" val="1944734655"/>
              </p:ext>
            </p:extLst>
          </p:nvPr>
        </p:nvGraphicFramePr>
        <p:xfrm>
          <a:off x="0" y="3645024"/>
          <a:ext cx="514788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4" name="Диаграмма 6"/>
          <p:cNvGraphicFramePr/>
          <p:nvPr>
            <p:extLst>
              <p:ext uri="{D42A27DB-BD31-4B8C-83A1-F6EECF244321}">
                <p14:modId xmlns:p14="http://schemas.microsoft.com/office/powerpoint/2010/main" val="1179926203"/>
              </p:ext>
            </p:extLst>
          </p:nvPr>
        </p:nvGraphicFramePr>
        <p:xfrm>
          <a:off x="4890600" y="3645008"/>
          <a:ext cx="4199760" cy="275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426240" y="408240"/>
            <a:ext cx="8259480" cy="1038600"/>
          </a:xfrm>
          <a:prstGeom prst="rect">
            <a:avLst/>
          </a:prstGeom>
          <a:noFill/>
          <a:ln>
            <a:noFill/>
          </a:ln>
        </p:spPr>
      </p:sp>
      <p:sp>
        <p:nvSpPr>
          <p:cNvPr id="292" name="CustomShape 2"/>
          <p:cNvSpPr/>
          <p:nvPr/>
        </p:nvSpPr>
        <p:spPr>
          <a:xfrm>
            <a:off x="457200" y="1752480"/>
            <a:ext cx="8228520" cy="4372920"/>
          </a:xfrm>
          <a:prstGeom prst="rect">
            <a:avLst/>
          </a:prstGeom>
          <a:noFill/>
          <a:ln>
            <a:noFill/>
          </a:ln>
        </p:spPr>
      </p:sp>
      <p:pic>
        <p:nvPicPr>
          <p:cNvPr id="293" name="Picture 2"/>
          <p:cNvPicPr/>
          <p:nvPr/>
        </p:nvPicPr>
        <p:blipFill rotWithShape="1">
          <a:blip r:embed="rId2"/>
          <a:srcRect l="30159"/>
          <a:stretch/>
        </p:blipFill>
        <p:spPr>
          <a:xfrm>
            <a:off x="4990151" y="-23710"/>
            <a:ext cx="4148080" cy="7103160"/>
          </a:xfrm>
          <a:prstGeom prst="rect">
            <a:avLst/>
          </a:prstGeom>
          <a:ln>
            <a:noFill/>
          </a:ln>
        </p:spPr>
      </p:pic>
      <p:pic>
        <p:nvPicPr>
          <p:cNvPr id="29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-108360" y="0"/>
            <a:ext cx="5101200" cy="4698360"/>
          </a:xfrm>
          <a:prstGeom prst="rect">
            <a:avLst/>
          </a:prstGeom>
          <a:ln>
            <a:noFill/>
          </a:ln>
        </p:spPr>
      </p:pic>
      <p:pic>
        <p:nvPicPr>
          <p:cNvPr id="29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551947"/>
            <a:ext cx="4992840" cy="5311800"/>
          </a:xfrm>
          <a:prstGeom prst="rect">
            <a:avLst/>
          </a:prstGeom>
          <a:ln>
            <a:noFill/>
          </a:ln>
        </p:spPr>
      </p:pic>
      <p:pic>
        <p:nvPicPr>
          <p:cNvPr id="29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-202281" y="-2547664"/>
            <a:ext cx="10079280" cy="1046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Пользователь\Desktop\Безымянный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22643" b="8022"/>
          <a:stretch/>
        </p:blipFill>
        <p:spPr bwMode="auto">
          <a:xfrm>
            <a:off x="1187624" y="1700808"/>
            <a:ext cx="6862724" cy="3559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" name="CustomShape 1"/>
          <p:cNvSpPr/>
          <p:nvPr/>
        </p:nvSpPr>
        <p:spPr>
          <a:xfrm>
            <a:off x="36512" y="404664"/>
            <a:ext cx="9144000" cy="1296144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950" dirty="0" smtClean="0">
                <a:solidFill>
                  <a:srgbClr val="000000"/>
                </a:solidFill>
                <a:latin typeface="Book Antiqua"/>
                <a:ea typeface="DejaVu Sans"/>
              </a:rPr>
              <a:t>Реакции этерификации</a:t>
            </a:r>
            <a:endParaRPr sz="395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497620" y="4077072"/>
            <a:ext cx="86409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55393" y="2420888"/>
            <a:ext cx="55157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войные круглые скобки 16"/>
          <p:cNvSpPr/>
          <p:nvPr/>
        </p:nvSpPr>
        <p:spPr>
          <a:xfrm>
            <a:off x="1320765" y="1891537"/>
            <a:ext cx="6552728" cy="3178173"/>
          </a:xfrm>
          <a:prstGeom prst="bracket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361716" y="4907613"/>
            <a:ext cx="5140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64B3C"/>
                </a:solidFill>
                <a:latin typeface="Century Gothic"/>
                <a:ea typeface="DejaVu Sans"/>
              </a:rPr>
              <a:t>изоамиловый эфир </a:t>
            </a:r>
            <a:r>
              <a:rPr lang="ru-RU" dirty="0" err="1" smtClean="0">
                <a:solidFill>
                  <a:srgbClr val="564B3C"/>
                </a:solidFill>
                <a:latin typeface="Century Gothic"/>
                <a:ea typeface="DejaVu Sans"/>
              </a:rPr>
              <a:t>пропионовой</a:t>
            </a:r>
            <a:r>
              <a:rPr lang="ru-RU" dirty="0" smtClean="0">
                <a:solidFill>
                  <a:srgbClr val="564B3C"/>
                </a:solidFill>
                <a:latin typeface="Century Gothic"/>
                <a:ea typeface="DejaVu Sans"/>
              </a:rPr>
              <a:t> </a:t>
            </a:r>
            <a:r>
              <a:rPr lang="ru-RU" dirty="0">
                <a:solidFill>
                  <a:srgbClr val="564B3C"/>
                </a:solidFill>
                <a:latin typeface="Century Gothic"/>
                <a:ea typeface="DejaVu Sans"/>
              </a:rPr>
              <a:t>кислоты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438185" y="3640712"/>
            <a:ext cx="982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sz="1200" b="1" dirty="0" smtClean="0"/>
              <a:t>2</a:t>
            </a:r>
            <a:r>
              <a:rPr lang="en-US" dirty="0" smtClean="0"/>
              <a:t>SO</a:t>
            </a:r>
            <a:r>
              <a:rPr lang="en-US" sz="1200" b="1" dirty="0" smtClean="0"/>
              <a:t>4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1703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Пользователь\Desktop\Безымянный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t="21723" b="40147"/>
          <a:stretch/>
        </p:blipFill>
        <p:spPr bwMode="auto">
          <a:xfrm>
            <a:off x="1276943" y="1587285"/>
            <a:ext cx="6596443" cy="1496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Безымянный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" t="20580" r="1844" b="40308"/>
          <a:stretch/>
        </p:blipFill>
        <p:spPr bwMode="auto">
          <a:xfrm>
            <a:off x="1297796" y="3910338"/>
            <a:ext cx="6215743" cy="1534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" name="CustomShape 1"/>
          <p:cNvSpPr/>
          <p:nvPr/>
        </p:nvSpPr>
        <p:spPr>
          <a:xfrm>
            <a:off x="0" y="476672"/>
            <a:ext cx="9144000" cy="1296144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950" dirty="0" smtClean="0">
                <a:solidFill>
                  <a:srgbClr val="000000"/>
                </a:solidFill>
                <a:latin typeface="Book Antiqua"/>
                <a:ea typeface="DejaVu Sans"/>
              </a:rPr>
              <a:t>Реакции этерификации</a:t>
            </a:r>
            <a:endParaRPr sz="395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299377" y="2309844"/>
            <a:ext cx="55157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130598" y="4630418"/>
            <a:ext cx="55157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войные круглые скобки 3"/>
          <p:cNvSpPr/>
          <p:nvPr/>
        </p:nvSpPr>
        <p:spPr>
          <a:xfrm>
            <a:off x="1259632" y="3982346"/>
            <a:ext cx="6552728" cy="1368152"/>
          </a:xfrm>
          <a:prstGeom prst="bracket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ые круглые скобки 17"/>
          <p:cNvSpPr/>
          <p:nvPr/>
        </p:nvSpPr>
        <p:spPr>
          <a:xfrm>
            <a:off x="1276943" y="1587285"/>
            <a:ext cx="6552728" cy="1298623"/>
          </a:xfrm>
          <a:prstGeom prst="bracket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53998" y="2773250"/>
            <a:ext cx="4158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564B3C"/>
                </a:solidFill>
                <a:latin typeface="Century Gothic"/>
                <a:ea typeface="DejaVu Sans"/>
              </a:rPr>
              <a:t>этиловый эфир </a:t>
            </a:r>
            <a:r>
              <a:rPr lang="ru-RU" dirty="0">
                <a:solidFill>
                  <a:srgbClr val="564B3C"/>
                </a:solidFill>
                <a:latin typeface="Century Gothic"/>
                <a:ea typeface="DejaVu Sans"/>
              </a:rPr>
              <a:t>уксусной кислоты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981904" y="5075892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564B3C"/>
                </a:solidFill>
                <a:latin typeface="Century Gothic"/>
                <a:ea typeface="DejaVu Sans"/>
              </a:rPr>
              <a:t>этиловый эфир муравьиной </a:t>
            </a:r>
            <a:r>
              <a:rPr lang="ru-RU" dirty="0">
                <a:solidFill>
                  <a:srgbClr val="564B3C"/>
                </a:solidFill>
                <a:latin typeface="Century Gothic"/>
                <a:ea typeface="DejaVu Sans"/>
              </a:rPr>
              <a:t>кислоты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108740" y="1867264"/>
            <a:ext cx="1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sz="1200" b="1" dirty="0" smtClean="0"/>
              <a:t>2</a:t>
            </a:r>
            <a:r>
              <a:rPr lang="en-US" dirty="0" smtClean="0"/>
              <a:t>SO</a:t>
            </a:r>
            <a:r>
              <a:rPr lang="en-US" sz="1200" b="1" dirty="0" smtClean="0"/>
              <a:t>4</a:t>
            </a:r>
            <a:endParaRPr lang="ru-RU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48541" y="4222484"/>
            <a:ext cx="91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sz="1200" b="1" dirty="0" smtClean="0"/>
              <a:t>2</a:t>
            </a:r>
            <a:r>
              <a:rPr lang="en-US" dirty="0" smtClean="0"/>
              <a:t>SO</a:t>
            </a:r>
            <a:r>
              <a:rPr lang="en-US" sz="1200" b="1" dirty="0" smtClean="0"/>
              <a:t>4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7106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426240" y="408240"/>
            <a:ext cx="8259480" cy="1038240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CustomShape 2"/>
          <p:cNvSpPr/>
          <p:nvPr/>
        </p:nvSpPr>
        <p:spPr>
          <a:xfrm>
            <a:off x="323528" y="1446480"/>
            <a:ext cx="8496944" cy="4979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564B3C"/>
                </a:solidFill>
                <a:latin typeface="Century Gothic"/>
                <a:ea typeface="DejaVu Sans"/>
              </a:rPr>
              <a:t>В лабораторных условиях нам удалось получить концентрированные </a:t>
            </a:r>
            <a:r>
              <a:rPr lang="ru-RU" sz="2800" dirty="0" err="1">
                <a:solidFill>
                  <a:srgbClr val="564B3C"/>
                </a:solidFill>
                <a:latin typeface="Century Gothic"/>
                <a:ea typeface="DejaVu Sans"/>
              </a:rPr>
              <a:t>ароматизаторы</a:t>
            </a:r>
            <a:r>
              <a:rPr lang="ru-RU" sz="2800" dirty="0">
                <a:solidFill>
                  <a:srgbClr val="564B3C"/>
                </a:solidFill>
                <a:latin typeface="Century Gothic"/>
                <a:ea typeface="DejaVu Sans"/>
              </a:rPr>
              <a:t> с запахом: </a:t>
            </a:r>
            <a:endParaRPr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564B3C"/>
                </a:solidFill>
                <a:latin typeface="Century Gothic"/>
                <a:ea typeface="DejaVu Sans"/>
              </a:rPr>
              <a:t>груши (изоамилового эфира уксусной кислоты); </a:t>
            </a:r>
            <a:endParaRPr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564B3C"/>
                </a:solidFill>
                <a:latin typeface="Century Gothic"/>
                <a:ea typeface="DejaVu Sans"/>
              </a:rPr>
              <a:t>зеленого яблока (этилового эфира уксусной кислоты); </a:t>
            </a:r>
            <a:endParaRPr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564B3C"/>
                </a:solidFill>
                <a:latin typeface="Century Gothic"/>
                <a:ea typeface="DejaVu Sans"/>
              </a:rPr>
              <a:t>бергамота (изоамилового эфира </a:t>
            </a:r>
            <a:r>
              <a:rPr lang="ru-RU" sz="2800" dirty="0" err="1">
                <a:solidFill>
                  <a:srgbClr val="564B3C"/>
                </a:solidFill>
                <a:latin typeface="Century Gothic"/>
                <a:ea typeface="DejaVu Sans"/>
              </a:rPr>
              <a:t>пропионовой</a:t>
            </a:r>
            <a:r>
              <a:rPr lang="ru-RU" sz="2800" dirty="0">
                <a:solidFill>
                  <a:srgbClr val="564B3C"/>
                </a:solidFill>
                <a:latin typeface="Century Gothic"/>
                <a:ea typeface="DejaVu Sans"/>
              </a:rPr>
              <a:t> кислоты);</a:t>
            </a:r>
            <a:endParaRPr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564B3C"/>
                </a:solidFill>
                <a:latin typeface="Century Gothic"/>
                <a:ea typeface="DejaVu Sans"/>
              </a:rPr>
              <a:t>карамели (этилового эфира муравьиной кислоты).</a:t>
            </a:r>
            <a:endParaRPr dirty="0"/>
          </a:p>
        </p:txBody>
      </p:sp>
      <p:sp>
        <p:nvSpPr>
          <p:cNvPr id="299" name="CustomShape 3"/>
          <p:cNvSpPr/>
          <p:nvPr/>
        </p:nvSpPr>
        <p:spPr>
          <a:xfrm>
            <a:off x="1151820" y="663540"/>
            <a:ext cx="6840360" cy="51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dirty="0">
                <a:solidFill>
                  <a:srgbClr val="000000"/>
                </a:solidFill>
                <a:latin typeface="Century Gothic"/>
                <a:ea typeface="DejaVu Sans"/>
              </a:rPr>
              <a:t>Итоги лабораторных опытов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426240" y="408240"/>
            <a:ext cx="8259480" cy="1038240"/>
          </a:xfrm>
          <a:prstGeom prst="rect">
            <a:avLst/>
          </a:prstGeom>
          <a:noFill/>
          <a:ln>
            <a:noFill/>
          </a:ln>
        </p:spPr>
      </p:sp>
      <p:sp>
        <p:nvSpPr>
          <p:cNvPr id="299" name="CustomShape 3"/>
          <p:cNvSpPr/>
          <p:nvPr/>
        </p:nvSpPr>
        <p:spPr>
          <a:xfrm>
            <a:off x="0" y="248104"/>
            <a:ext cx="9144000" cy="51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dirty="0" smtClean="0">
                <a:solidFill>
                  <a:srgbClr val="000000"/>
                </a:solidFill>
                <a:latin typeface="Century Gothic"/>
                <a:ea typeface="DejaVu Sans"/>
              </a:rPr>
              <a:t>Вывод</a:t>
            </a:r>
            <a:endParaRPr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194014"/>
              </p:ext>
            </p:extLst>
          </p:nvPr>
        </p:nvGraphicFramePr>
        <p:xfrm>
          <a:off x="323528" y="777248"/>
          <a:ext cx="8496944" cy="5758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3236168"/>
                <a:gridCol w="1296144"/>
                <a:gridCol w="3028528"/>
              </a:tblGrid>
              <a:tr h="535840"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/>
                        <a:t>Мифы</a:t>
                      </a:r>
                      <a:endParaRPr lang="ru-RU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/>
                        <a:t>Содержание мифа</a:t>
                      </a:r>
                      <a:endParaRPr lang="ru-RU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/>
                        <a:t>Статус</a:t>
                      </a:r>
                      <a:endParaRPr lang="ru-RU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/>
                        <a:t>Итог</a:t>
                      </a:r>
                      <a:endParaRPr lang="ru-RU" b="0" i="0" dirty="0"/>
                    </a:p>
                  </a:txBody>
                  <a:tcPr/>
                </a:tc>
              </a:tr>
              <a:tr h="911405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Миф №1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i="1" kern="1200" dirty="0" smtClean="0">
                          <a:effectLst/>
                        </a:rPr>
                        <a:t>Еда может быть без химии.</a:t>
                      </a:r>
                    </a:p>
                    <a:p>
                      <a:pPr algn="l"/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Развеян</a:t>
                      </a:r>
                    </a:p>
                    <a:p>
                      <a:pPr algn="ctr"/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/>
                        <a:t>Весь мир состоит из «химии»</a:t>
                      </a:r>
                      <a:endParaRPr lang="ru-RU" i="1" dirty="0"/>
                    </a:p>
                  </a:txBody>
                  <a:tcPr/>
                </a:tc>
              </a:tr>
              <a:tr h="118482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Миф №2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i="1" kern="1200" dirty="0" smtClean="0">
                          <a:effectLst/>
                        </a:rPr>
                        <a:t>Все натуральное полезно, а искусственное вредно.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Частично развеян</a:t>
                      </a:r>
                    </a:p>
                    <a:p>
                      <a:pPr marL="0" algn="ctr" rtl="0" eaLnBrk="1" latinLnBrk="0" hangingPunct="1"/>
                      <a:endParaRPr kumimoji="0" lang="ru-RU" sz="18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800" i="1" kern="1200" dirty="0" smtClean="0">
                          <a:effectLst/>
                        </a:rPr>
                        <a:t>Натуральное отличается только тем, что оно встречается в природе, и только этим</a:t>
                      </a:r>
                      <a:endParaRPr kumimoji="0" lang="ru-RU" sz="18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8482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Миф №3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i="1" kern="1200" dirty="0" smtClean="0">
                          <a:effectLst/>
                        </a:rPr>
                        <a:t>Искусственные добавки к пище — это изобретение недавнего времени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Развеян</a:t>
                      </a:r>
                    </a:p>
                    <a:p>
                      <a:pPr algn="ctr"/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i="1" dirty="0" smtClean="0"/>
                        <a:t>Первый искусственный </a:t>
                      </a:r>
                      <a:r>
                        <a:rPr lang="ru-RU" i="1" dirty="0" err="1" smtClean="0"/>
                        <a:t>ароматизатор</a:t>
                      </a:r>
                      <a:r>
                        <a:rPr lang="ru-RU" i="1" dirty="0" smtClean="0"/>
                        <a:t> был получен в древности</a:t>
                      </a:r>
                      <a:endParaRPr lang="ru-RU" i="1" dirty="0"/>
                    </a:p>
                  </a:txBody>
                  <a:tcPr/>
                </a:tc>
              </a:tr>
              <a:tr h="193119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Миф №4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i="1" kern="1200" dirty="0" smtClean="0">
                          <a:effectLst/>
                        </a:rPr>
                        <a:t>Натуральный продукт – определенные вещества, а синтезированный продукт – неопределенные примеси</a:t>
                      </a:r>
                      <a:endParaRPr kumimoji="0" lang="ru-RU" sz="18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Развеян</a:t>
                      </a:r>
                    </a:p>
                    <a:p>
                      <a:pPr algn="ctr"/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i="1" dirty="0" smtClean="0"/>
                        <a:t>При производственном</a:t>
                      </a:r>
                      <a:r>
                        <a:rPr lang="ru-RU" i="1" baseline="0" dirty="0" smtClean="0"/>
                        <a:t> получении продукта, изготавливается определенное вещество</a:t>
                      </a:r>
                      <a:endParaRPr lang="ru-RU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16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4788000" y="1412776"/>
            <a:ext cx="4032000" cy="484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Century Gothic"/>
              </a:rPr>
              <a:t>При помощи сервиса </a:t>
            </a:r>
            <a:r>
              <a:rPr lang="ru-RU" sz="2400" dirty="0" err="1">
                <a:solidFill>
                  <a:srgbClr val="000000"/>
                </a:solidFill>
                <a:latin typeface="Century Gothic"/>
              </a:rPr>
              <a:t>Apparchitect</a:t>
            </a:r>
            <a:r>
              <a:rPr lang="ru-RU" sz="2400" dirty="0">
                <a:solidFill>
                  <a:srgbClr val="000000"/>
                </a:solidFill>
                <a:latin typeface="Century Gothic"/>
              </a:rPr>
              <a:t> мы создали </a:t>
            </a:r>
            <a:r>
              <a:rPr lang="ru-RU" sz="2400" dirty="0">
                <a:solidFill>
                  <a:srgbClr val="000000"/>
                </a:solidFill>
                <a:latin typeface="Century Gothic"/>
              </a:rPr>
              <a:t>удобное электронное учебное пособие , </a:t>
            </a:r>
            <a:r>
              <a:rPr lang="ru-RU" sz="2400" dirty="0" smtClean="0">
                <a:solidFill>
                  <a:srgbClr val="000000"/>
                </a:solidFill>
                <a:latin typeface="Century Gothic"/>
              </a:rPr>
              <a:t>которое </a:t>
            </a:r>
            <a:r>
              <a:rPr lang="ru-RU" sz="2400" dirty="0">
                <a:solidFill>
                  <a:srgbClr val="000000"/>
                </a:solidFill>
                <a:latin typeface="Century Gothic"/>
              </a:rPr>
              <a:t>позволяет с легкостью найти определенную пищевую добавку и информацию о ней. </a:t>
            </a:r>
            <a:endParaRPr dirty="0">
              <a:latin typeface="Bradley Hand ITC" pitchFamily="66" charset="0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Century Gothic"/>
              </a:rPr>
              <a:t>Данная программа находится в стадии разработки и доступна, только на сайте сервиса </a:t>
            </a:r>
            <a:r>
              <a:rPr lang="ru-RU" sz="2400" dirty="0" err="1">
                <a:solidFill>
                  <a:srgbClr val="000000"/>
                </a:solidFill>
                <a:latin typeface="Century Gothic"/>
              </a:rPr>
              <a:t>Apparchitect</a:t>
            </a:r>
            <a:r>
              <a:rPr lang="ru-RU" sz="2400" dirty="0">
                <a:solidFill>
                  <a:srgbClr val="000000"/>
                </a:solidFill>
                <a:latin typeface="Century Gothic"/>
              </a:rPr>
              <a:t>.</a:t>
            </a:r>
            <a:endParaRPr dirty="0">
              <a:latin typeface="Bradley Hand ITC" pitchFamily="66" charset="0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1331640" y="412380"/>
            <a:ext cx="6385320" cy="5778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rgbClr val="000000"/>
                </a:solidFill>
                <a:latin typeface="Book Antiqua"/>
              </a:rPr>
              <a:t>Электронное </a:t>
            </a:r>
            <a:r>
              <a:rPr lang="ru-RU" sz="3200" dirty="0">
                <a:solidFill>
                  <a:srgbClr val="000000"/>
                </a:solidFill>
                <a:latin typeface="Book Antiqua"/>
              </a:rPr>
              <a:t>учебное </a:t>
            </a:r>
            <a:r>
              <a:rPr lang="ru-RU" sz="3200" dirty="0">
                <a:solidFill>
                  <a:srgbClr val="000000"/>
                </a:solidFill>
                <a:latin typeface="Book Antiqua"/>
              </a:rPr>
              <a:t>пособие </a:t>
            </a:r>
          </a:p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rgbClr val="000000"/>
                </a:solidFill>
                <a:latin typeface="Book Antiqua"/>
              </a:rPr>
              <a:t>«Пищевые </a:t>
            </a:r>
            <a:r>
              <a:rPr lang="ru-RU" sz="3200" dirty="0">
                <a:solidFill>
                  <a:srgbClr val="000000"/>
                </a:solidFill>
                <a:latin typeface="Book Antiqua"/>
              </a:rPr>
              <a:t>добавки»</a:t>
            </a:r>
            <a:endParaRPr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863150" y="1536088"/>
            <a:ext cx="3672000" cy="4896360"/>
            <a:chOff x="863150" y="1536088"/>
            <a:chExt cx="3672000" cy="4896360"/>
          </a:xfrm>
        </p:grpSpPr>
        <p:pic>
          <p:nvPicPr>
            <p:cNvPr id="212" name="Picture 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63150" y="1536088"/>
              <a:ext cx="3672000" cy="489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50" name="Picture 2" descr="D:\Users\User\Desktop\3nNa-irKwc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3356992"/>
              <a:ext cx="1480702" cy="223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Book Antiqua"/>
              </a:rPr>
              <a:t>Электронное учебное пособие </a:t>
            </a:r>
          </a:p>
          <a:p>
            <a:pPr algn="ctr"/>
            <a:r>
              <a:rPr lang="ru-RU" sz="3200" dirty="0">
                <a:solidFill>
                  <a:srgbClr val="000000"/>
                </a:solidFill>
                <a:latin typeface="Book Antiqua"/>
              </a:rPr>
              <a:t>«Пищевые добавки»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171633" y="1354410"/>
            <a:ext cx="2865137" cy="5048250"/>
            <a:chOff x="3171633" y="1354410"/>
            <a:chExt cx="2865137" cy="50482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633" y="1354410"/>
              <a:ext cx="2865137" cy="504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 descr="D:\Users\User\Desktop\DcSmacFDZJ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837" y="2615580"/>
              <a:ext cx="1718632" cy="3059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3528" y="1365922"/>
            <a:ext cx="2895901" cy="5036738"/>
            <a:chOff x="323528" y="1353346"/>
            <a:chExt cx="2895901" cy="5036738"/>
          </a:xfrm>
        </p:grpSpPr>
        <p:pic>
          <p:nvPicPr>
            <p:cNvPr id="1026" name="Picture 2" descr="D:\Users\User\Desktop\0a0dk_y4MYs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10" t="14531" r="9417" b="4843"/>
            <a:stretch/>
          </p:blipFill>
          <p:spPr bwMode="auto">
            <a:xfrm>
              <a:off x="323528" y="1353346"/>
              <a:ext cx="2895901" cy="503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:\Users\User\Desktop\RszFEUelULk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273" y="2615580"/>
              <a:ext cx="1757511" cy="3059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6023968" y="1354410"/>
            <a:ext cx="2831071" cy="5048250"/>
            <a:chOff x="5989401" y="1354410"/>
            <a:chExt cx="2831071" cy="5048250"/>
          </a:xfrm>
        </p:grpSpPr>
        <p:pic>
          <p:nvPicPr>
            <p:cNvPr id="10" name="Picture 2" descr="D:\Users\User\Desktop\0a0dk_y4MYs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10" t="14531" r="9417" b="4843"/>
            <a:stretch/>
          </p:blipFill>
          <p:spPr bwMode="auto">
            <a:xfrm>
              <a:off x="5989401" y="1354410"/>
              <a:ext cx="2831071" cy="504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D:\Users\User\Desktop\_mzvYxlzrJ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844" y="2615182"/>
              <a:ext cx="1723111" cy="305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Овал 7"/>
          <p:cNvSpPr/>
          <p:nvPr/>
        </p:nvSpPr>
        <p:spPr>
          <a:xfrm>
            <a:off x="2461444" y="5373216"/>
            <a:ext cx="166340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71499" y="5373216"/>
            <a:ext cx="166340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323528" y="1196752"/>
            <a:ext cx="8496944" cy="338437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+mj-lt"/>
                <a:ea typeface="DejaVu Sans"/>
              </a:rPr>
              <a:t>Пищевые добавки далеко не так опасны , как подразумевается на самом деле. По большей части, многие суждения о пищевых добавках не имеют под собой теоретической основы. Практически ни один миф о пищевых добавках не был доказан, так как многие из них основаны на догадках и предрассудках общества. </a:t>
            </a:r>
            <a:endParaRPr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3" name="Picture 2" descr="E:\Пищевые добавки\logo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9"/>
          <a:stretch/>
        </p:blipFill>
        <p:spPr bwMode="auto">
          <a:xfrm>
            <a:off x="3923928" y="5013176"/>
            <a:ext cx="1296144" cy="93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Century Gothic"/>
                <a:ea typeface="DejaVu Sans"/>
                <a:cs typeface="+mn-cs"/>
              </a:rPr>
              <a:t>Выводы</a:t>
            </a:r>
            <a:endParaRPr lang="ru-RU" dirty="0">
              <a:solidFill>
                <a:srgbClr val="000000"/>
              </a:solidFill>
              <a:latin typeface="Century Gothic"/>
              <a:ea typeface="DejaVu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85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9480" y="44640"/>
            <a:ext cx="2018160" cy="1992600"/>
          </a:xfrm>
          <a:prstGeom prst="rect">
            <a:avLst/>
          </a:prstGeom>
          <a:ln>
            <a:noFill/>
          </a:ln>
        </p:spPr>
      </p:pic>
      <p:pic>
        <p:nvPicPr>
          <p:cNvPr id="301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275560" y="66600"/>
            <a:ext cx="2152080" cy="2065680"/>
          </a:xfrm>
          <a:prstGeom prst="rect">
            <a:avLst/>
          </a:prstGeom>
          <a:ln>
            <a:noFill/>
          </a:ln>
        </p:spPr>
      </p:pic>
      <p:sp>
        <p:nvSpPr>
          <p:cNvPr id="302" name="CustomShape 1"/>
          <p:cNvSpPr/>
          <p:nvPr/>
        </p:nvSpPr>
        <p:spPr>
          <a:xfrm flipH="1">
            <a:off x="5257440" y="342720"/>
            <a:ext cx="3826080" cy="456120"/>
          </a:xfrm>
          <a:prstGeom prst="parallelogram">
            <a:avLst>
              <a:gd name="adj" fmla="val 0"/>
            </a:avLst>
          </a:prstGeom>
          <a:blipFill>
            <a:blip r:embed="rId4"/>
            <a:tile/>
          </a:blip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FFFFFF"/>
                </a:solidFill>
                <a:latin typeface="Constantia"/>
              </a:rPr>
              <a:t>Интернет-ресурсы:</a:t>
            </a:r>
            <a:endParaRPr/>
          </a:p>
        </p:txBody>
      </p:sp>
      <p:sp>
        <p:nvSpPr>
          <p:cNvPr id="303" name="CustomShape 2"/>
          <p:cNvSpPr/>
          <p:nvPr/>
        </p:nvSpPr>
        <p:spPr>
          <a:xfrm>
            <a:off x="4295160" y="895320"/>
            <a:ext cx="5245200" cy="3808440"/>
          </a:xfrm>
          <a:prstGeom prst="flowChartMultidocument">
            <a:avLst/>
          </a:prstGeom>
          <a:solidFill>
            <a:srgbClr val="FFFFFF"/>
          </a:solidFill>
          <a:ln w="38160">
            <a:solidFill>
              <a:srgbClr val="F3A447"/>
            </a:solidFill>
            <a:round/>
          </a:ln>
        </p:spPr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2400" dirty="0" smtClean="0">
                <a:solidFill>
                  <a:srgbClr val="DD7E0E"/>
                </a:solidFill>
                <a:latin typeface="Comic Sans MS"/>
                <a:ea typeface="Times New Roman"/>
              </a:rPr>
              <a:t>http</a:t>
            </a:r>
            <a:r>
              <a:rPr lang="ru-RU" sz="2400" dirty="0">
                <a:solidFill>
                  <a:srgbClr val="DD7E0E"/>
                </a:solidFill>
                <a:latin typeface="Comic Sans MS"/>
                <a:ea typeface="Times New Roman"/>
              </a:rPr>
              <a:t>://www.slideshare.net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rgbClr val="DD7E0E"/>
                </a:solidFill>
                <a:latin typeface="Comic Sans MS"/>
                <a:ea typeface="Times New Roman"/>
              </a:rPr>
              <a:t>http://www.infarkty.net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rgbClr val="DD7E0E"/>
                </a:solidFill>
                <a:latin typeface="Comic Sans MS"/>
                <a:ea typeface="Times New Roman"/>
              </a:rPr>
              <a:t>http://biologylib.ru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400" dirty="0" smtClean="0">
                <a:solidFill>
                  <a:srgbClr val="DD7E0E"/>
                </a:solidFill>
                <a:latin typeface="Comic Sans MS"/>
                <a:ea typeface="Times New Roman"/>
              </a:rPr>
              <a:t>http</a:t>
            </a:r>
            <a:r>
              <a:rPr lang="ru-RU" sz="2400" dirty="0">
                <a:solidFill>
                  <a:srgbClr val="DD7E0E"/>
                </a:solidFill>
                <a:latin typeface="Comic Sans MS"/>
                <a:ea typeface="Times New Roman"/>
              </a:rPr>
              <a:t>://dobavkam.net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rgbClr val="DD7E0E"/>
                </a:solidFill>
                <a:latin typeface="Comic Sans MS"/>
                <a:ea typeface="Times New Roman"/>
              </a:rPr>
              <a:t>http://apparchitect.com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304" name="CustomShape 3"/>
          <p:cNvSpPr/>
          <p:nvPr/>
        </p:nvSpPr>
        <p:spPr>
          <a:xfrm>
            <a:off x="179640" y="2018160"/>
            <a:ext cx="4115160" cy="2303640"/>
          </a:xfrm>
          <a:prstGeom prst="parallelogram">
            <a:avLst>
              <a:gd name="adj" fmla="val 0"/>
            </a:avLst>
          </a:prstGeom>
          <a:solidFill>
            <a:srgbClr val="FFFFFF"/>
          </a:solidFill>
          <a:ln w="38160">
            <a:solidFill>
              <a:srgbClr val="F3A447"/>
            </a:solidFill>
            <a:rou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2060"/>
                </a:solidFill>
                <a:latin typeface="Comic Sans MS"/>
              </a:rPr>
              <a:t>Благодарим за помощь доцента кафедры коллоидной химии Института Химии СПбГУ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2060"/>
                </a:solidFill>
                <a:latin typeface="Comic Sans MS"/>
              </a:rPr>
              <a:t>Суходолова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2060"/>
                </a:solidFill>
                <a:latin typeface="Comic Sans MS"/>
              </a:rPr>
              <a:t>Николая Геннадьевича</a:t>
            </a:r>
            <a:endParaRPr dirty="0"/>
          </a:p>
        </p:txBody>
      </p:sp>
      <p:sp>
        <p:nvSpPr>
          <p:cNvPr id="305" name="CustomShape 4"/>
          <p:cNvSpPr/>
          <p:nvPr/>
        </p:nvSpPr>
        <p:spPr>
          <a:xfrm>
            <a:off x="109080" y="4797000"/>
            <a:ext cx="8926920" cy="1644840"/>
          </a:xfrm>
          <a:prstGeom prst="parallelogram">
            <a:avLst>
              <a:gd name="adj" fmla="val 0"/>
            </a:avLst>
          </a:prstGeom>
          <a:solidFill>
            <a:srgbClr val="FFFFFF"/>
          </a:solidFill>
          <a:ln w="38160">
            <a:solidFill>
              <a:srgbClr val="F3A447"/>
            </a:solidFill>
            <a:rou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i="1" dirty="0" smtClean="0">
                <a:solidFill>
                  <a:srgbClr val="C00000"/>
                </a:solidFill>
                <a:latin typeface="Constantia"/>
                <a:ea typeface="Calibri"/>
              </a:rPr>
              <a:t>«</a:t>
            </a:r>
            <a:r>
              <a:rPr lang="ru-RU" sz="2400" i="1" dirty="0" smtClean="0">
                <a:solidFill>
                  <a:srgbClr val="C00000"/>
                </a:solidFill>
                <a:latin typeface="Constantia"/>
                <a:ea typeface="Calibri"/>
              </a:rPr>
              <a:t>Химия </a:t>
            </a:r>
            <a:r>
              <a:rPr lang="ru-RU" sz="2400" i="1" dirty="0">
                <a:solidFill>
                  <a:srgbClr val="C00000"/>
                </a:solidFill>
                <a:latin typeface="Constantia"/>
                <a:ea typeface="Calibri"/>
              </a:rPr>
              <a:t>– это область чудес, в ней скрыто счастье человечества, величайшие завоевания разума будут сделаны именно в этой области</a:t>
            </a:r>
            <a:r>
              <a:rPr lang="ru-RU" sz="2400" i="1" dirty="0" smtClean="0">
                <a:solidFill>
                  <a:srgbClr val="C00000"/>
                </a:solidFill>
                <a:latin typeface="Constantia"/>
                <a:ea typeface="Calibri"/>
              </a:rPr>
              <a:t>.</a:t>
            </a:r>
            <a:r>
              <a:rPr lang="ru-RU" sz="2400" b="1" i="1" dirty="0" smtClean="0">
                <a:solidFill>
                  <a:srgbClr val="C00000"/>
                </a:solidFill>
                <a:latin typeface="Constantia"/>
                <a:ea typeface="Calibri"/>
              </a:rPr>
              <a:t>»</a:t>
            </a:r>
            <a:endParaRPr sz="2000" b="1" i="1" dirty="0"/>
          </a:p>
          <a:p>
            <a:pPr algn="r">
              <a:lnSpc>
                <a:spcPct val="100000"/>
              </a:lnSpc>
            </a:pPr>
            <a:r>
              <a:rPr lang="ru-RU" sz="2400" b="1" i="1" dirty="0">
                <a:solidFill>
                  <a:srgbClr val="C00000"/>
                </a:solidFill>
                <a:latin typeface="Constantia"/>
                <a:ea typeface="Calibri"/>
              </a:rPr>
              <a:t>Максим Горький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28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28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28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28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323528" y="980728"/>
            <a:ext cx="8496944" cy="1141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Цели: </a:t>
            </a:r>
          </a:p>
          <a:p>
            <a:pPr indent="-514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Развеять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мифы о пищевых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добавках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;</a:t>
            </a:r>
          </a:p>
          <a:p>
            <a:pPr indent="-514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Создать электронное учебное пособие «Пищевые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добавки».</a:t>
            </a:r>
            <a:endParaRPr lang="ru-RU" sz="2600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86" name="CustomShape 2"/>
          <p:cNvSpPr/>
          <p:nvPr/>
        </p:nvSpPr>
        <p:spPr>
          <a:xfrm>
            <a:off x="323528" y="2348880"/>
            <a:ext cx="8496944" cy="4104456"/>
          </a:xfrm>
          <a:prstGeom prst="foldedCorner">
            <a:avLst>
              <a:gd name="adj" fmla="val 16579"/>
            </a:avLst>
          </a:prstGeom>
          <a:solidFill>
            <a:srgbClr val="93A299"/>
          </a:solidFill>
          <a:ln w="38160">
            <a:solidFill>
              <a:srgbClr val="FFFFFF"/>
            </a:solidFill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dirty="0">
                <a:latin typeface="Book Antiqua" panose="02040602050305030304" pitchFamily="18" charset="0"/>
              </a:rPr>
              <a:t>Задачи:</a:t>
            </a:r>
            <a:endParaRPr sz="26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600" dirty="0">
                <a:latin typeface="Book Antiqua" panose="02040602050305030304" pitchFamily="18" charset="0"/>
              </a:rPr>
              <a:t>Изучить пищевые добавки и их свойства и функции; </a:t>
            </a:r>
            <a:endParaRPr sz="26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600" dirty="0" smtClean="0">
                <a:latin typeface="Book Antiqua" panose="02040602050305030304" pitchFamily="18" charset="0"/>
              </a:rPr>
              <a:t>Изучить </a:t>
            </a:r>
            <a:r>
              <a:rPr lang="ru-RU" sz="2600" dirty="0">
                <a:latin typeface="Book Antiqua" panose="02040602050305030304" pitchFamily="18" charset="0"/>
              </a:rPr>
              <a:t>каждый класс пищевых добавок в продуктах питания;</a:t>
            </a:r>
            <a:endParaRPr sz="2600" dirty="0">
              <a:latin typeface="Book Antiqua" panose="02040602050305030304" pitchFamily="18" charset="0"/>
            </a:endParaRPr>
          </a:p>
          <a:p>
            <a:pPr>
              <a:buFont typeface="Arial"/>
              <a:buChar char="•"/>
            </a:pPr>
            <a:r>
              <a:rPr lang="ru-RU" sz="2600" dirty="0">
                <a:latin typeface="Book Antiqua" panose="02040602050305030304" pitchFamily="18" charset="0"/>
              </a:rPr>
              <a:t>Получить представление о лабораторных способах получения пищевых добавок;</a:t>
            </a:r>
            <a:endParaRPr sz="2600" dirty="0">
              <a:latin typeface="Book Antiqua" panose="02040602050305030304" pitchFamily="18" charset="0"/>
            </a:endParaRPr>
          </a:p>
          <a:p>
            <a:pPr>
              <a:buFont typeface="Arial"/>
              <a:buChar char="•"/>
            </a:pPr>
            <a:r>
              <a:rPr lang="ru-RU" sz="2600" dirty="0">
                <a:latin typeface="Book Antiqua" panose="02040602050305030304" pitchFamily="18" charset="0"/>
              </a:rPr>
              <a:t>Получить в лаборатории одно из веществ, </a:t>
            </a:r>
            <a:r>
              <a:rPr lang="ru-RU" sz="2600" dirty="0" smtClean="0">
                <a:latin typeface="Book Antiqua" panose="02040602050305030304" pitchFamily="18" charset="0"/>
              </a:rPr>
              <a:t>относящееся </a:t>
            </a:r>
            <a:r>
              <a:rPr lang="ru-RU" sz="2600" dirty="0">
                <a:latin typeface="Book Antiqua" panose="02040602050305030304" pitchFamily="18" charset="0"/>
              </a:rPr>
              <a:t>к пищевым </a:t>
            </a:r>
            <a:r>
              <a:rPr lang="ru-RU" sz="2600" dirty="0" smtClean="0">
                <a:latin typeface="Book Antiqua" panose="02040602050305030304" pitchFamily="18" charset="0"/>
              </a:rPr>
              <a:t>добавкам, </a:t>
            </a:r>
            <a:r>
              <a:rPr lang="ru-RU" sz="2600" dirty="0">
                <a:latin typeface="Book Antiqua" panose="02040602050305030304" pitchFamily="18" charset="0"/>
              </a:rPr>
              <a:t>и изучить </a:t>
            </a:r>
            <a:r>
              <a:rPr lang="ru-RU" sz="2600" dirty="0" smtClean="0">
                <a:latin typeface="Book Antiqua" panose="02040602050305030304" pitchFamily="18" charset="0"/>
              </a:rPr>
              <a:t>его </a:t>
            </a:r>
            <a:r>
              <a:rPr lang="ru-RU" sz="2600" dirty="0">
                <a:latin typeface="Book Antiqua" panose="02040602050305030304" pitchFamily="18" charset="0"/>
              </a:rPr>
              <a:t>свойства.</a:t>
            </a:r>
            <a:endParaRPr sz="26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0" y="116640"/>
            <a:ext cx="9144000" cy="1141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500" dirty="0">
                <a:solidFill>
                  <a:srgbClr val="6B7D72"/>
                </a:solidFill>
                <a:latin typeface="Book Antiqua"/>
                <a:ea typeface="DejaVu Sans"/>
              </a:rPr>
              <a:t>100% Химия</a:t>
            </a:r>
            <a:endParaRPr dirty="0"/>
          </a:p>
        </p:txBody>
      </p:sp>
      <p:pic>
        <p:nvPicPr>
          <p:cNvPr id="18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934160" y="4178256"/>
            <a:ext cx="3387600" cy="225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816120" y="4168896"/>
            <a:ext cx="3395160" cy="225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0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4666320" y="1052736"/>
            <a:ext cx="3923640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1" name="Picture 10"/>
          <p:cNvPicPr/>
          <p:nvPr/>
        </p:nvPicPr>
        <p:blipFill>
          <a:blip r:embed="rId5"/>
          <a:srcRect r="7172" b="12598"/>
          <a:stretch>
            <a:fillRect/>
          </a:stretch>
        </p:blipFill>
        <p:spPr>
          <a:xfrm>
            <a:off x="551880" y="1054896"/>
            <a:ext cx="3923640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Группа 4"/>
          <p:cNvGrpSpPr/>
          <p:nvPr/>
        </p:nvGrpSpPr>
        <p:grpSpPr>
          <a:xfrm>
            <a:off x="1591380" y="4427916"/>
            <a:ext cx="1843740" cy="1845900"/>
            <a:chOff x="1591380" y="4542660"/>
            <a:chExt cx="1843740" cy="1845900"/>
          </a:xfrm>
        </p:grpSpPr>
        <p:sp>
          <p:nvSpPr>
            <p:cNvPr id="192" name="CustomShape 2"/>
            <p:cNvSpPr/>
            <p:nvPr/>
          </p:nvSpPr>
          <p:spPr>
            <a:xfrm rot="16200000">
              <a:off x="1613520" y="4520520"/>
              <a:ext cx="1799280" cy="1843560"/>
            </a:xfrm>
            <a:prstGeom prst="noSmoking">
              <a:avLst>
                <a:gd name="adj" fmla="val 9583"/>
              </a:avLst>
            </a:prstGeom>
            <a:gradFill>
              <a:gsLst>
                <a:gs pos="0">
                  <a:srgbClr val="F53D1F"/>
                </a:gs>
                <a:gs pos="50000">
                  <a:srgbClr val="EF8D84"/>
                </a:gs>
                <a:gs pos="100000">
                  <a:srgbClr val="F53D1F"/>
                </a:gs>
              </a:gsLst>
              <a:lin ang="10800000"/>
            </a:gradFill>
            <a:ln>
              <a:noFill/>
            </a:ln>
          </p:spPr>
        </p:sp>
        <p:sp>
          <p:nvSpPr>
            <p:cNvPr id="193" name="CustomShape 3"/>
            <p:cNvSpPr/>
            <p:nvPr/>
          </p:nvSpPr>
          <p:spPr>
            <a:xfrm>
              <a:off x="1591560" y="4598640"/>
              <a:ext cx="1843560" cy="1789920"/>
            </a:xfrm>
            <a:prstGeom prst="noSmoking">
              <a:avLst>
                <a:gd name="adj" fmla="val 8754"/>
              </a:avLst>
            </a:prstGeom>
            <a:gradFill>
              <a:gsLst>
                <a:gs pos="0">
                  <a:srgbClr val="F53D1F"/>
                </a:gs>
                <a:gs pos="50000">
                  <a:srgbClr val="EF8D84"/>
                </a:gs>
                <a:gs pos="100000">
                  <a:srgbClr val="F53D1F"/>
                </a:gs>
              </a:gsLst>
              <a:lin ang="5400000"/>
            </a:gradFill>
            <a:ln>
              <a:noFill/>
            </a:ln>
          </p:spPr>
        </p:sp>
      </p:grpSp>
      <p:grpSp>
        <p:nvGrpSpPr>
          <p:cNvPr id="3" name="Группа 2"/>
          <p:cNvGrpSpPr/>
          <p:nvPr/>
        </p:nvGrpSpPr>
        <p:grpSpPr>
          <a:xfrm>
            <a:off x="5705820" y="1665276"/>
            <a:ext cx="1844100" cy="1799280"/>
            <a:chOff x="5705820" y="1780020"/>
            <a:chExt cx="1844100" cy="1799280"/>
          </a:xfrm>
        </p:grpSpPr>
        <p:sp>
          <p:nvSpPr>
            <p:cNvPr id="194" name="CustomShape 4"/>
            <p:cNvSpPr/>
            <p:nvPr/>
          </p:nvSpPr>
          <p:spPr>
            <a:xfrm rot="16200000">
              <a:off x="5727960" y="1757880"/>
              <a:ext cx="1799280" cy="1843560"/>
            </a:xfrm>
            <a:prstGeom prst="noSmoking">
              <a:avLst>
                <a:gd name="adj" fmla="val 9583"/>
              </a:avLst>
            </a:prstGeom>
            <a:gradFill>
              <a:gsLst>
                <a:gs pos="0">
                  <a:srgbClr val="F53D1F"/>
                </a:gs>
                <a:gs pos="50000">
                  <a:srgbClr val="EF8D84"/>
                </a:gs>
                <a:gs pos="100000">
                  <a:srgbClr val="F53D1F"/>
                </a:gs>
              </a:gsLst>
              <a:lin ang="10800000"/>
            </a:gradFill>
            <a:ln>
              <a:noFill/>
            </a:ln>
          </p:spPr>
        </p:sp>
        <p:sp>
          <p:nvSpPr>
            <p:cNvPr id="195" name="CustomShape 5"/>
            <p:cNvSpPr/>
            <p:nvPr/>
          </p:nvSpPr>
          <p:spPr>
            <a:xfrm>
              <a:off x="5706360" y="1788480"/>
              <a:ext cx="1843560" cy="1789920"/>
            </a:xfrm>
            <a:prstGeom prst="noSmoking">
              <a:avLst>
                <a:gd name="adj" fmla="val 8754"/>
              </a:avLst>
            </a:prstGeom>
            <a:gradFill>
              <a:gsLst>
                <a:gs pos="0">
                  <a:srgbClr val="F53D1F"/>
                </a:gs>
                <a:gs pos="50000">
                  <a:srgbClr val="EF8D84"/>
                </a:gs>
                <a:gs pos="100000">
                  <a:srgbClr val="F53D1F"/>
                </a:gs>
              </a:gsLst>
              <a:lin ang="5400000"/>
            </a:gradFill>
            <a:ln>
              <a:noFill/>
            </a:ln>
          </p:spPr>
        </p:sp>
      </p:grpSp>
      <p:grpSp>
        <p:nvGrpSpPr>
          <p:cNvPr id="4" name="Группа 3"/>
          <p:cNvGrpSpPr/>
          <p:nvPr/>
        </p:nvGrpSpPr>
        <p:grpSpPr>
          <a:xfrm>
            <a:off x="5705460" y="4467304"/>
            <a:ext cx="1844100" cy="1799280"/>
            <a:chOff x="5705460" y="4522500"/>
            <a:chExt cx="1844100" cy="1799280"/>
          </a:xfrm>
        </p:grpSpPr>
        <p:sp>
          <p:nvSpPr>
            <p:cNvPr id="196" name="CustomShape 6"/>
            <p:cNvSpPr/>
            <p:nvPr/>
          </p:nvSpPr>
          <p:spPr>
            <a:xfrm rot="16200000">
              <a:off x="5727600" y="4500360"/>
              <a:ext cx="1799280" cy="1843560"/>
            </a:xfrm>
            <a:prstGeom prst="noSmoking">
              <a:avLst>
                <a:gd name="adj" fmla="val 9583"/>
              </a:avLst>
            </a:prstGeom>
            <a:gradFill>
              <a:gsLst>
                <a:gs pos="0">
                  <a:srgbClr val="F53D1F"/>
                </a:gs>
                <a:gs pos="50000">
                  <a:srgbClr val="EF8D84"/>
                </a:gs>
                <a:gs pos="100000">
                  <a:srgbClr val="F53D1F"/>
                </a:gs>
              </a:gsLst>
              <a:lin ang="10800000"/>
            </a:gradFill>
            <a:ln>
              <a:noFill/>
            </a:ln>
          </p:spPr>
        </p:sp>
        <p:sp>
          <p:nvSpPr>
            <p:cNvPr id="197" name="CustomShape 7"/>
            <p:cNvSpPr/>
            <p:nvPr/>
          </p:nvSpPr>
          <p:spPr>
            <a:xfrm>
              <a:off x="5706000" y="4531320"/>
              <a:ext cx="1843560" cy="1789920"/>
            </a:xfrm>
            <a:prstGeom prst="noSmoking">
              <a:avLst>
                <a:gd name="adj" fmla="val 8754"/>
              </a:avLst>
            </a:prstGeom>
            <a:gradFill>
              <a:gsLst>
                <a:gs pos="0">
                  <a:srgbClr val="F53D1F"/>
                </a:gs>
                <a:gs pos="50000">
                  <a:srgbClr val="EF8D84"/>
                </a:gs>
                <a:gs pos="100000">
                  <a:srgbClr val="F53D1F"/>
                </a:gs>
              </a:gsLst>
              <a:lin ang="5400000"/>
            </a:gradFill>
            <a:ln>
              <a:noFill/>
            </a:ln>
          </p:spPr>
        </p:sp>
      </p:grpSp>
      <p:grpSp>
        <p:nvGrpSpPr>
          <p:cNvPr id="2" name="Группа 1"/>
          <p:cNvGrpSpPr/>
          <p:nvPr/>
        </p:nvGrpSpPr>
        <p:grpSpPr>
          <a:xfrm>
            <a:off x="1591380" y="1667436"/>
            <a:ext cx="1844460" cy="1799280"/>
            <a:chOff x="1591380" y="1782180"/>
            <a:chExt cx="1844460" cy="1799280"/>
          </a:xfrm>
        </p:grpSpPr>
        <p:sp>
          <p:nvSpPr>
            <p:cNvPr id="198" name="CustomShape 8"/>
            <p:cNvSpPr/>
            <p:nvPr/>
          </p:nvSpPr>
          <p:spPr>
            <a:xfrm rot="16200000">
              <a:off x="1613520" y="1760040"/>
              <a:ext cx="1799280" cy="1843560"/>
            </a:xfrm>
            <a:prstGeom prst="noSmoking">
              <a:avLst>
                <a:gd name="adj" fmla="val 9583"/>
              </a:avLst>
            </a:prstGeom>
            <a:gradFill>
              <a:gsLst>
                <a:gs pos="0">
                  <a:srgbClr val="F53D1F"/>
                </a:gs>
                <a:gs pos="50000">
                  <a:srgbClr val="EF8D84"/>
                </a:gs>
                <a:gs pos="100000">
                  <a:srgbClr val="F53D1F"/>
                </a:gs>
              </a:gsLst>
              <a:lin ang="10800000"/>
            </a:gradFill>
            <a:ln>
              <a:noFill/>
            </a:ln>
          </p:spPr>
        </p:sp>
        <p:sp>
          <p:nvSpPr>
            <p:cNvPr id="199" name="CustomShape 9"/>
            <p:cNvSpPr/>
            <p:nvPr/>
          </p:nvSpPr>
          <p:spPr>
            <a:xfrm>
              <a:off x="1592280" y="1790280"/>
              <a:ext cx="1843560" cy="1789920"/>
            </a:xfrm>
            <a:prstGeom prst="noSmoking">
              <a:avLst>
                <a:gd name="adj" fmla="val 8754"/>
              </a:avLst>
            </a:prstGeom>
            <a:gradFill>
              <a:gsLst>
                <a:gs pos="0">
                  <a:srgbClr val="F53D1F"/>
                </a:gs>
                <a:gs pos="50000">
                  <a:srgbClr val="EF8D84"/>
                </a:gs>
                <a:gs pos="100000">
                  <a:srgbClr val="F53D1F"/>
                </a:gs>
              </a:gsLst>
              <a:lin ang="5400000"/>
            </a:gradFill>
            <a:ln>
              <a:noFill/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426240" y="260640"/>
            <a:ext cx="8259480" cy="103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3500">
                <a:solidFill>
                  <a:srgbClr val="6B7D72"/>
                </a:solidFill>
                <a:latin typeface="Book Antiqua"/>
                <a:ea typeface="DejaVu Sans"/>
              </a:rPr>
              <a:t>Для примера: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20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95640" y="1196640"/>
            <a:ext cx="3167280" cy="4008960"/>
          </a:xfrm>
          <a:prstGeom prst="rect">
            <a:avLst/>
          </a:prstGeom>
          <a:ln>
            <a:noFill/>
          </a:ln>
        </p:spPr>
      </p:pic>
      <p:pic>
        <p:nvPicPr>
          <p:cNvPr id="202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30727" y="908720"/>
            <a:ext cx="7428600" cy="538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474840" y="40464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500">
                <a:solidFill>
                  <a:srgbClr val="6B7D72"/>
                </a:solidFill>
                <a:latin typeface="Book Antiqua"/>
                <a:ea typeface="DejaVu Sans"/>
              </a:rPr>
              <a:t>Пищевые добавки</a:t>
            </a:r>
            <a:endParaRPr/>
          </a:p>
        </p:txBody>
      </p:sp>
      <p:sp>
        <p:nvSpPr>
          <p:cNvPr id="204" name="CustomShape 2"/>
          <p:cNvSpPr/>
          <p:nvPr/>
        </p:nvSpPr>
        <p:spPr>
          <a:xfrm>
            <a:off x="368632" y="1700640"/>
            <a:ext cx="8379832" cy="2072880"/>
          </a:xfrm>
          <a:prstGeom prst="foldedCorner">
            <a:avLst>
              <a:gd name="adj" fmla="val 16667"/>
            </a:avLst>
          </a:prstGeom>
          <a:solidFill>
            <a:srgbClr val="93A299"/>
          </a:solidFill>
          <a:ln w="38160">
            <a:solidFill>
              <a:srgbClr val="FFFFFF"/>
            </a:solidFill>
            <a:rou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FFFFFF"/>
                </a:solidFill>
                <a:latin typeface="Book Antiqua"/>
                <a:ea typeface="DejaVu Sans"/>
              </a:rPr>
              <a:t>это природные, идентичные природным или искусственные (синтетические) вещества, придающие продуктам заданные свойства.</a:t>
            </a:r>
            <a:r>
              <a:rPr lang="ru-RU" sz="2400" dirty="0">
                <a:solidFill>
                  <a:srgbClr val="FFFFFF"/>
                </a:solidFill>
                <a:latin typeface="Century Gothic"/>
                <a:ea typeface="DejaVu Sans"/>
              </a:rPr>
              <a:t> </a:t>
            </a:r>
            <a:endParaRPr dirty="0"/>
          </a:p>
        </p:txBody>
      </p:sp>
      <p:pic>
        <p:nvPicPr>
          <p:cNvPr id="20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4624" y="3979048"/>
            <a:ext cx="3203280" cy="2402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427920" y="3943948"/>
            <a:ext cx="2288160" cy="2472480"/>
          </a:xfrm>
          <a:prstGeom prst="rect">
            <a:avLst/>
          </a:prstGeom>
          <a:ln>
            <a:noFill/>
          </a:ln>
        </p:spPr>
      </p:pic>
      <p:pic>
        <p:nvPicPr>
          <p:cNvPr id="207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5436096" y="4039724"/>
            <a:ext cx="3168352" cy="237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426240" y="836640"/>
            <a:ext cx="8259480" cy="103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000">
                <a:solidFill>
                  <a:srgbClr val="6B7D72"/>
                </a:solidFill>
                <a:latin typeface="Book Antiqua"/>
                <a:ea typeface="DejaVu Sans"/>
              </a:rPr>
              <a:t>Классификация добавок в соответствии с назначением</a:t>
            </a:r>
            <a:endParaRPr/>
          </a:p>
        </p:txBody>
      </p:sp>
      <p:sp>
        <p:nvSpPr>
          <p:cNvPr id="211" name="CustomShape 2"/>
          <p:cNvSpPr/>
          <p:nvPr/>
        </p:nvSpPr>
        <p:spPr>
          <a:xfrm>
            <a:off x="-51840" y="2204864"/>
            <a:ext cx="9195480" cy="465277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564B3C"/>
                </a:solidFill>
                <a:latin typeface="Century Gothic"/>
                <a:ea typeface="DejaVu Sans"/>
              </a:rPr>
              <a:t>	</a:t>
            </a:r>
            <a:r>
              <a:rPr lang="ru-RU" sz="2800" dirty="0">
                <a:solidFill>
                  <a:srgbClr val="000000"/>
                </a:solidFill>
                <a:latin typeface="Book Antiqua"/>
                <a:ea typeface="DejaVu Sans"/>
              </a:rPr>
              <a:t>E-100 - E-199 - красители; 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Book Antiqua"/>
                <a:ea typeface="DejaVu Sans"/>
              </a:rPr>
              <a:t>	E-200 - Е-299 - консерванты; 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Book Antiqua"/>
                <a:ea typeface="DejaVu Sans"/>
              </a:rPr>
              <a:t>	E-300 - Е-399 - антиокислители; 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Book Antiqua"/>
                <a:ea typeface="DejaVu Sans"/>
              </a:rPr>
              <a:t>	E-400 - Е-499 - стабилизаторы консистенции;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Book Antiqua"/>
                <a:ea typeface="DejaVu Sans"/>
              </a:rPr>
              <a:t>	E-500 - Е-599 - эмульгаторы; 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Book Antiqua"/>
                <a:ea typeface="DejaVu Sans"/>
              </a:rPr>
              <a:t>	E-600 - Е-699 - усилители вкуса и аромата; 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Book Antiqua"/>
                <a:ea typeface="DejaVu Sans"/>
              </a:rPr>
              <a:t>	E-700 - Е-799 – антибиотики;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Book Antiqua"/>
                <a:ea typeface="DejaVu Sans"/>
              </a:rPr>
              <a:t>	E-800 - Е-899 - запасные индексы; 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Book Antiqua"/>
                <a:ea typeface="DejaVu Sans"/>
              </a:rPr>
              <a:t>	E-900 и далее - глазирующие агенты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426240" y="408240"/>
            <a:ext cx="8259480" cy="103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6B7D72"/>
                </a:solidFill>
                <a:latin typeface="Book Antiqua"/>
                <a:ea typeface="DejaVu Sans"/>
              </a:rPr>
              <a:t>Функции пищевых добавок</a:t>
            </a:r>
            <a:endParaRPr/>
          </a:p>
        </p:txBody>
      </p:sp>
      <p:sp>
        <p:nvSpPr>
          <p:cNvPr id="209" name="CustomShape 2"/>
          <p:cNvSpPr/>
          <p:nvPr/>
        </p:nvSpPr>
        <p:spPr>
          <a:xfrm>
            <a:off x="282600" y="1268760"/>
            <a:ext cx="8424000" cy="4524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rgbClr val="564B3C"/>
                </a:solidFill>
                <a:latin typeface="Book Antiqua"/>
                <a:ea typeface="DejaVu Sans"/>
              </a:rPr>
              <a:t>Пищевые добавки добавляются в технологических целях в пищевые продукты для придания им желаемых свойств таких как: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dirty="0">
                <a:solidFill>
                  <a:srgbClr val="564B3C"/>
                </a:solidFill>
                <a:latin typeface="Book Antiqua"/>
                <a:ea typeface="DejaVu Sans"/>
              </a:rPr>
              <a:t>определённого аромата и вкуса (</a:t>
            </a:r>
            <a:r>
              <a:rPr lang="ru-RU" sz="3200" dirty="0" err="1">
                <a:solidFill>
                  <a:srgbClr val="564B3C"/>
                </a:solidFill>
                <a:latin typeface="Book Antiqua"/>
                <a:ea typeface="DejaVu Sans"/>
              </a:rPr>
              <a:t>ароматизаторы</a:t>
            </a:r>
            <a:r>
              <a:rPr lang="ru-RU" sz="3200" dirty="0">
                <a:solidFill>
                  <a:srgbClr val="564B3C"/>
                </a:solidFill>
                <a:latin typeface="Book Antiqua"/>
                <a:ea typeface="DejaVu Sans"/>
              </a:rPr>
              <a:t> и усилители вкуса),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dirty="0">
                <a:solidFill>
                  <a:srgbClr val="564B3C"/>
                </a:solidFill>
                <a:latin typeface="Book Antiqua"/>
                <a:ea typeface="DejaVu Sans"/>
              </a:rPr>
              <a:t>цвета (красители),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dirty="0">
                <a:solidFill>
                  <a:srgbClr val="564B3C"/>
                </a:solidFill>
                <a:latin typeface="Book Antiqua"/>
                <a:ea typeface="DejaVu Sans"/>
              </a:rPr>
              <a:t>длительности хранения (консерванты), 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dirty="0">
                <a:solidFill>
                  <a:srgbClr val="564B3C"/>
                </a:solidFill>
                <a:latin typeface="Book Antiqua"/>
                <a:ea typeface="DejaVu Sans"/>
              </a:rPr>
              <a:t>консистенции и формы (стабилизаторы и загустители)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6"/>
          <p:cNvPicPr/>
          <p:nvPr/>
        </p:nvPicPr>
        <p:blipFill>
          <a:blip r:embed="rId2"/>
          <a:srcRect l="25527" t="9448" r="-793" b="-302"/>
          <a:stretch>
            <a:fillRect/>
          </a:stretch>
        </p:blipFill>
        <p:spPr>
          <a:xfrm>
            <a:off x="704312" y="3791770"/>
            <a:ext cx="3368160" cy="2610000"/>
          </a:xfrm>
          <a:prstGeom prst="rect">
            <a:avLst/>
          </a:prstGeom>
          <a:ln>
            <a:noFill/>
          </a:ln>
        </p:spPr>
      </p:pic>
      <p:sp>
        <p:nvSpPr>
          <p:cNvPr id="216" name="CustomShape 1"/>
          <p:cNvSpPr/>
          <p:nvPr/>
        </p:nvSpPr>
        <p:spPr>
          <a:xfrm>
            <a:off x="1475792" y="6379810"/>
            <a:ext cx="182556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omic Sans MS"/>
              </a:rPr>
              <a:t>Жареный кофе</a:t>
            </a:r>
            <a:endParaRPr/>
          </a:p>
        </p:txBody>
      </p:sp>
      <p:pic>
        <p:nvPicPr>
          <p:cNvPr id="217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35872" y="3700440"/>
            <a:ext cx="3644640" cy="2566800"/>
          </a:xfrm>
          <a:prstGeom prst="rect">
            <a:avLst/>
          </a:prstGeom>
          <a:ln>
            <a:noFill/>
          </a:ln>
        </p:spPr>
      </p:pic>
      <p:sp>
        <p:nvSpPr>
          <p:cNvPr id="218" name="CustomShape 2"/>
          <p:cNvSpPr/>
          <p:nvPr/>
        </p:nvSpPr>
        <p:spPr>
          <a:xfrm>
            <a:off x="5929020" y="6379810"/>
            <a:ext cx="17996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omic Sans MS"/>
              </a:rPr>
              <a:t>Зелёный кофе</a:t>
            </a:r>
            <a:endParaRPr dirty="0"/>
          </a:p>
        </p:txBody>
      </p:sp>
      <p:pic>
        <p:nvPicPr>
          <p:cNvPr id="219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51640" y="720626"/>
            <a:ext cx="4368600" cy="3210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0" name="CustomShape 3"/>
          <p:cNvSpPr/>
          <p:nvPr/>
        </p:nvSpPr>
        <p:spPr>
          <a:xfrm>
            <a:off x="1568160" y="3335760"/>
            <a:ext cx="173556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omic Sans MS"/>
              </a:rPr>
              <a:t>Жареное мясо</a:t>
            </a:r>
            <a:endParaRPr dirty="0"/>
          </a:p>
        </p:txBody>
      </p:sp>
      <p:pic>
        <p:nvPicPr>
          <p:cNvPr id="221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4781880" y="527760"/>
            <a:ext cx="4093920" cy="28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2" name="CustomShape 4"/>
          <p:cNvSpPr/>
          <p:nvPr/>
        </p:nvSpPr>
        <p:spPr>
          <a:xfrm>
            <a:off x="6518160" y="3357360"/>
            <a:ext cx="62136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omic Sans MS"/>
              </a:rPr>
              <a:t>Сыр</a:t>
            </a:r>
            <a:endParaRPr dirty="0"/>
          </a:p>
        </p:txBody>
      </p:sp>
      <p:sp>
        <p:nvSpPr>
          <p:cNvPr id="223" name="CustomShape 5"/>
          <p:cNvSpPr/>
          <p:nvPr/>
        </p:nvSpPr>
        <p:spPr>
          <a:xfrm>
            <a:off x="3161880" y="123480"/>
            <a:ext cx="3072240" cy="5778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Book Antiqua"/>
              </a:rPr>
              <a:t>«Натуральное»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  <p:bldP spid="218" grpId="0"/>
      <p:bldP spid="220" grpId="0"/>
      <p:bldP spid="22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697</Words>
  <Application>Microsoft Office PowerPoint</Application>
  <PresentationFormat>Экран (4:3)</PresentationFormat>
  <Paragraphs>161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Office Theme</vt:lpstr>
      <vt:lpstr>Аптека</vt:lpstr>
      <vt:lpstr>Аспект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Тимофей</dc:creator>
  <cp:lastModifiedBy>Пользователь</cp:lastModifiedBy>
  <cp:revision>38</cp:revision>
  <dcterms:modified xsi:type="dcterms:W3CDTF">2016-04-14T10:55:58Z</dcterms:modified>
</cp:coreProperties>
</file>