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9"/>
  </p:notesMasterIdLst>
  <p:handoutMasterIdLst>
    <p:handoutMasterId r:id="rId20"/>
  </p:handoutMasterIdLst>
  <p:sldIdLst>
    <p:sldId id="310" r:id="rId3"/>
    <p:sldId id="294" r:id="rId4"/>
    <p:sldId id="289" r:id="rId5"/>
    <p:sldId id="296" r:id="rId6"/>
    <p:sldId id="297" r:id="rId7"/>
    <p:sldId id="298" r:id="rId8"/>
    <p:sldId id="299" r:id="rId9"/>
    <p:sldId id="300" r:id="rId10"/>
    <p:sldId id="301" r:id="rId11"/>
    <p:sldId id="303" r:id="rId12"/>
    <p:sldId id="304" r:id="rId13"/>
    <p:sldId id="305" r:id="rId14"/>
    <p:sldId id="306" r:id="rId15"/>
    <p:sldId id="307" r:id="rId16"/>
    <p:sldId id="308" r:id="rId17"/>
    <p:sldId id="30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666699"/>
    <a:srgbClr val="BF93D3"/>
    <a:srgbClr val="B7BAF5"/>
    <a:srgbClr val="DED2BA"/>
    <a:srgbClr val="DE6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0" autoAdjust="0"/>
    <p:restoredTop sz="65125" autoAdjust="0"/>
  </p:normalViewPr>
  <p:slideViewPr>
    <p:cSldViewPr snapToGrid="0">
      <p:cViewPr>
        <p:scale>
          <a:sx n="63" d="100"/>
          <a:sy n="63" d="100"/>
        </p:scale>
        <p:origin x="-105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08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74D3C-3DB6-451A-A45D-E304AD2152D4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311BB-5799-4187-AB89-98F0C09D0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285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2437B-AD2A-4549-A97B-8CD45E88298C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834AE-EAF2-4DC3-9645-F49A75BF51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61102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Здравствуйте, меня зовут Андрей Иванов. Я - воспитанник дошкольного отделения школы 619.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Представляю вам проект «Путешествие со временем».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0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солнечных, мы изготовили также макет водяных часов.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Разрезали пластиковую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бутылку, вставили одну половину в другую, а в пробке сделали дырочку.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секундомере мы засекали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минуту и смотрели, сколько воды перетечет в нижнюю часть бутылки – и делали отметку фломастером. И так несколько раз.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и у этих часов тоже есть минус – в бутылку приходится все время доливать воду. 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11. Песочные часы. Наблюдение №5</a:t>
            </a:r>
          </a:p>
          <a:p>
            <a:endParaRPr lang="ru-R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Экспериментировали мы и с песочными часами. Они похожи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водные, только вместо воды из верхней колбы в нижнюю пересыпается песок.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кубиков мы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сооружали разные постройки на скорость. У вас возникнет вопрос: почему постройки разные? Да потому что часы были разные -  на одну, три и пять минут.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12.</a:t>
            </a:r>
            <a:r>
              <a:rPr lang="ru-R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Механические часы. Наблюдение №6</a:t>
            </a:r>
            <a:endParaRPr lang="ru-R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долгое время мечтал о часах, которые бы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одинаково точно показывали время и днем, и ночью, и в любую погоду. Этими часами стали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механические часы, которыми мы пользуемся до сих пор.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Внутри таких часов находится сжатая пружина,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прикрепленная к зубчатому колесику. Пружина раскручивается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колесико начинает вращаться. Оно цепляется за другое колесико, которое вертит стрелки. Чтобы часы не останавливались, их постоянно нужно заводить.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клику 2 фото наблюдения! В группе мы сделали картонный механизм для часов. Для этого нам понадобилось 3 круга разного размера по краю которых мы вырезали зубчики. Получились зубчатые колесики.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13. Какие часы бывают?</a:t>
            </a:r>
          </a:p>
          <a:p>
            <a:endParaRPr lang="ru-RU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земле существует огромное множество различных часов. В зависимости от того, где расположены часы, они могут быть наручными, настольными, напольными, настенными, каминными, башенными… 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14</a:t>
            </a:r>
          </a:p>
          <a:p>
            <a:endParaRPr lang="ru-RU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нашей группе мы организовали выставку часов, сделанных своими руками.  Были часы из бумаги, картона, пластика, дерева, и даже из компакт-диска.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15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Кажется, только недавно мы малышами пришли в детский сад и вот мы уже выпускники. Каждый раз, рассматривая фотографии, убеждаешься, что время всегда находится в движении. Оно не останавливается ни на один миг! И с каждой минутой мы становимся старше. Время нельзя остановить или повернуть назад, поэтому надо ценить каждую минуту жизни и проводить ее с пользой.</a:t>
            </a:r>
          </a:p>
          <a:p>
            <a:endParaRPr lang="ru-RU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u="sng" dirty="0" smtClean="0"/>
              <a:t>Слайд 16</a:t>
            </a:r>
          </a:p>
          <a:p>
            <a:endParaRPr lang="ru-RU" dirty="0" smtClean="0"/>
          </a:p>
          <a:p>
            <a:r>
              <a:rPr lang="ru-RU" dirty="0" smtClean="0"/>
              <a:t>Благодарю Вас за внимание!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1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2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«Сказке о потерянном времени» ее автор Евгений Шварц говорит: «Человек, который понапрасну теряет время, сам не замечает, как стареет». И ведь действительно,  время уходит незаметно – его нельзя увидеть, услышать, потрогать. 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все же оно есть.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1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3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наблюдаем за течением времени постоянно. Утро сменяет день, а на смену дню приходят вечер и ночь. Но почему это происходит? У нас были разные предположения.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4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занятии нам объяснили, что смена времени суток происходит от того, что наша  планета - Земля – вращается вокруг своей оси, поворачиваясь к Солнцу то одной, то другой стороной.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того, чтобы самим убедиться в этом,  мы провели эксперимент.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5.  Наблюдение №1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взяли глобус и настольную лампу - она играла роль Солнца. Двух пластилиновых человечков мы разместили с разных сторон глобуса. Затем мы вращали глобус,  и под лампу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попадал сначала один человечек, а другой в это время находился в темноте. Потом наоборот.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Значит, там, где планета освещена солнцем – день. В это время с другой стороны Земли – ночь.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 – день за днем.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6.  Наблюдение №2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Дни складываются в недели, недели – в месяцы, месяцы – в годы. Следить за временем человеку помогает календарь. В отрывном календаре каждый лист – один день. Каждое утро в группе  мы отрывали новый листок и узнавали, какое наступило число, какой день недели и месяц. Затем мы вставляли листки в кармашки годового календаря и узнали,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в неделе 7 дней, в месяце- 30 или 31 день. Но есть и короткий месяц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февраль, в нем всего 28 или 29 дней.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</a:t>
            </a:r>
            <a:r>
              <a:rPr lang="ru-R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календарный год  включает 4 времени года и состоит из 12 месяцев.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Наблюдая за тем, когда зацветают растения и прилетают птицы, можно примерно определить время года.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 же наблюдения за природой помогали людям в старину узнать и время суток.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8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часов не было, крестьяне в деревнях определяли время по крикам петухов. Петухи кричат за ночь 3 раза. Со вторыми петухами крестьяне вставали, чтобы замесить хлеб, а с третьими — чтобы отправиться на работу в поле.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Примерно определить время можно и по цветам. Например, цветы одуванчика раскрываются рано утром, закрываются во второй половине дня.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«ходят» такие «часы» только в солнечную погоду. В пасмурную погоду цветы закрыты.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9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Самые древние часы, которыми пользовались люди, — солнечные. Циферблат таких часов размещался на открытом, освещенном солнцем месте. В центре циферблата устанавливался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столб.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Тень от столба медленно двигалась по кругу, как стрелка, отмеряя час за часом.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По клику 2 фото наблюдения!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тоже смастерили солнечные часы. Разместили их на освещенном месте и наблюдали за тем, как движется тень от столбика на снегу. Но без солнца часы не работали.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Значит, ночью и в пасмурную погоду время по солнечным часам узнать невозможно.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8BA5-1B10-488D-A6C4-12A6D44221E3}" type="datetime1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5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1DED-8289-4669-B55B-F7DA97485547}" type="datetime1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29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6526-4DE0-435F-AD9E-D06D74222557}" type="datetime1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90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95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8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47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50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6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0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38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6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BBA-947D-4A9E-BCB6-B2A74A799970}" type="datetime1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86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39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0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1E77-A49D-4F1B-BFA7-D91444820A2B}" type="datetime1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2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105B-47A8-4BAB-808F-A1499401D4D0}" type="datetime1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3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9B94-7CF5-42F7-968E-08B3DCCA8DA1}" type="datetime1">
              <a:rPr lang="ru-RU" smtClean="0"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28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C826-14FB-4758-9DB3-274AEFBA3C44}" type="datetime1">
              <a:rPr lang="ru-RU" smtClean="0"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29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7240-08E1-4569-89DE-A32384F72C58}" type="datetime1">
              <a:rPr lang="ru-RU" smtClean="0"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2985-331E-497F-B0E9-B442B31AACA7}" type="datetime1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3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FF52D-30B2-4FD6-8C69-4F1619795E0C}" type="datetime1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7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537A-C76A-4E8C-B471-5645B85C0B13}" type="datetime1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СОШ №619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375DF-CB56-4227-BF72-E094E25BC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46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59081-F9BC-4C48-A675-D787C561F9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375DF-CB56-4227-BF72-E094E25BC8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7721" y="289223"/>
            <a:ext cx="10210800" cy="218521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619 Калининского района</a:t>
            </a:r>
          </a:p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ошкольное отделение</a:t>
            </a:r>
          </a:p>
          <a:p>
            <a:pPr algn="ctr"/>
            <a:endParaRPr lang="ru-RU" sz="24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Многогранная Россия»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0375" y="1693217"/>
            <a:ext cx="6245491" cy="19389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000000"/>
            </a:outerShdw>
            <a:reflection endPos="0" dir="5400000" sy="-100000" algn="bl" rotWithShape="0"/>
          </a:effectLst>
        </p:spPr>
        <p:txBody>
          <a:bodyPr wrap="none" rtlCol="0">
            <a:spAutoFit/>
          </a:bodyPr>
          <a:lstStyle/>
          <a:p>
            <a:pPr algn="ctr"/>
            <a:endParaRPr lang="ru-RU" sz="4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</a:t>
            </a:r>
            <a:endParaRPr lang="ru-RU" sz="4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62750" y="4145421"/>
            <a:ext cx="5072935" cy="19389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воспитанников</a:t>
            </a:r>
          </a:p>
          <a:p>
            <a:pPr algn="r">
              <a:defRPr/>
            </a:pPr>
            <a:r>
              <a:rPr lang="ru-RU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 №9</a:t>
            </a:r>
          </a:p>
          <a:p>
            <a:pPr algn="r">
              <a:defRPr/>
            </a:pPr>
            <a:r>
              <a:rPr lang="ru-RU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</a:t>
            </a:r>
            <a:r>
              <a:rPr lang="ru-RU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 Андрей</a:t>
            </a:r>
          </a:p>
          <a:p>
            <a:pPr algn="r">
              <a:defRPr/>
            </a:pPr>
            <a:endParaRPr lang="ru-RU" sz="20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проекта- </a:t>
            </a:r>
            <a:endParaRPr lang="ru-RU" sz="20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20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Каянен</a:t>
            </a:r>
            <a:r>
              <a:rPr lang="ru-RU" sz="20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Владимировна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22255" y="6069173"/>
            <a:ext cx="2721735" cy="7017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b="1" dirty="0">
                <a:solidFill>
                  <a:schemeClr val="bg1"/>
                </a:solidFill>
                <a:cs typeface="Arial" panose="020B0604020202020204" pitchFamily="34" charset="0"/>
              </a:rPr>
              <a:t>Санкт –Петербург </a:t>
            </a:r>
          </a:p>
          <a:p>
            <a:pPr algn="ctr">
              <a:spcBef>
                <a:spcPct val="20000"/>
              </a:spcBef>
            </a:pPr>
            <a:r>
              <a:rPr lang="ru-RU" altLang="ru-RU" b="1" dirty="0">
                <a:solidFill>
                  <a:schemeClr val="bg1"/>
                </a:solidFill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3918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15553" y="241500"/>
            <a:ext cx="8516304" cy="82949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Водяные часы. Наблюдение №4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4584" y="1728601"/>
            <a:ext cx="4690295" cy="3517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620" y="1665384"/>
            <a:ext cx="4755127" cy="356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3960" y="1697188"/>
            <a:ext cx="4726195" cy="3544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761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139" y="269430"/>
            <a:ext cx="7863961" cy="82208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Песочные часы. Наблюдение №5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3058" y="289761"/>
            <a:ext cx="3118425" cy="4577311"/>
            <a:chOff x="383059" y="289761"/>
            <a:chExt cx="2832089" cy="457731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88955" y="761775"/>
              <a:ext cx="3776118" cy="283208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383059" y="4343852"/>
              <a:ext cx="1500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минута</a:t>
              </a:r>
              <a:endPara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283726" y="1336924"/>
            <a:ext cx="3100796" cy="4745269"/>
            <a:chOff x="4081668" y="1096725"/>
            <a:chExt cx="3100796" cy="474526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22026" y="1591072"/>
              <a:ext cx="3954786" cy="296609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4081668" y="5318774"/>
              <a:ext cx="1812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минуты</a:t>
              </a:r>
              <a:endPara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232319" y="1783080"/>
            <a:ext cx="3121481" cy="4624875"/>
            <a:chOff x="8232319" y="1820636"/>
            <a:chExt cx="2851221" cy="459082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757116" y="2295839"/>
              <a:ext cx="3801628" cy="285122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8232319" y="5843627"/>
              <a:ext cx="1468672" cy="567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минут</a:t>
              </a:r>
              <a:endPara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4" b="100000" l="0" r="98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919" y="4343852"/>
            <a:ext cx="1091565" cy="211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769704" y="269430"/>
            <a:ext cx="8990396" cy="8220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часы. Наблюдение №6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07" y="1463964"/>
            <a:ext cx="5799710" cy="4825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-397" r="-4256" b="397"/>
          <a:stretch/>
        </p:blipFill>
        <p:spPr>
          <a:xfrm rot="5400000">
            <a:off x="280721" y="1793569"/>
            <a:ext cx="5191325" cy="416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83" y="993543"/>
            <a:ext cx="7307257" cy="576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7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287879" y="269430"/>
            <a:ext cx="5472221" cy="8220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часы бывают?</a:t>
            </a:r>
          </a:p>
        </p:txBody>
      </p:sp>
      <p:pic>
        <p:nvPicPr>
          <p:cNvPr id="6" name="Picture 2" descr="C:\Users\Алексей\Desktop\наручны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4" y="546177"/>
            <a:ext cx="3375966" cy="2758761"/>
          </a:xfrm>
          <a:prstGeom prst="rect">
            <a:avLst/>
          </a:prstGeom>
        </p:spPr>
      </p:pic>
      <p:pic>
        <p:nvPicPr>
          <p:cNvPr id="7" name="Picture 4" descr="C:\Users\Алексей\Desktop\карманные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3387">
            <a:off x="9634874" y="1084412"/>
            <a:ext cx="2098158" cy="2348414"/>
          </a:xfrm>
          <a:prstGeom prst="rect">
            <a:avLst/>
          </a:prstGeom>
        </p:spPr>
      </p:pic>
      <p:pic>
        <p:nvPicPr>
          <p:cNvPr id="8" name="Picture 2" descr="C:\Users\Алексей\Desktop\часы-буд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426289"/>
            <a:ext cx="2264519" cy="2878649"/>
          </a:xfrm>
          <a:prstGeom prst="rect">
            <a:avLst/>
          </a:prstGeom>
        </p:spPr>
      </p:pic>
      <p:pic>
        <p:nvPicPr>
          <p:cNvPr id="9" name="Picture 2" descr="C:\Users\Алексей\Desktop\настольные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3" y="3779348"/>
            <a:ext cx="3052858" cy="2827696"/>
          </a:xfrm>
          <a:prstGeom prst="rect">
            <a:avLst/>
          </a:prstGeom>
        </p:spPr>
      </p:pic>
      <p:pic>
        <p:nvPicPr>
          <p:cNvPr id="10" name="Picture 2" descr="C:\Users\Алексей\Desktop\Часы\механические часы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3779348"/>
            <a:ext cx="2607357" cy="2638398"/>
          </a:xfrm>
          <a:prstGeom prst="rect">
            <a:avLst/>
          </a:prstGeom>
        </p:spPr>
      </p:pic>
      <p:pic>
        <p:nvPicPr>
          <p:cNvPr id="11" name="Picture 3" descr="C:\Users\Алексей\Desktop\Часы\Кремлевские куранты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5" y="3428999"/>
            <a:ext cx="2518405" cy="3178045"/>
          </a:xfrm>
          <a:prstGeom prst="rect">
            <a:avLst/>
          </a:prstGeom>
        </p:spPr>
      </p:pic>
      <p:pic>
        <p:nvPicPr>
          <p:cNvPr id="12" name="Picture 3" descr="C:\Users\Алексей\Desktop\напольные 1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50" b="99208" l="9602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89" y="839992"/>
            <a:ext cx="5929072" cy="60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69" y="3828210"/>
            <a:ext cx="2785023" cy="2338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179" y="840259"/>
            <a:ext cx="2816960" cy="211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5907" y="4243960"/>
            <a:ext cx="2586522" cy="193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1669">
            <a:off x="8469636" y="1637416"/>
            <a:ext cx="2735451" cy="205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3119" y="4107474"/>
            <a:ext cx="2651291" cy="222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28" y="284074"/>
            <a:ext cx="4522573" cy="339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744401" y="269430"/>
            <a:ext cx="4015699" cy="8220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часов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8456">
            <a:off x="8930132" y="3994237"/>
            <a:ext cx="2479200" cy="185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84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t="12709" r="609" b="-1370"/>
          <a:stretch/>
        </p:blipFill>
        <p:spPr>
          <a:xfrm>
            <a:off x="1800759" y="1158684"/>
            <a:ext cx="8774509" cy="518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4772722" y="336599"/>
            <a:ext cx="6987378" cy="8220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прошлое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1" b="5739"/>
          <a:stretch/>
        </p:blipFill>
        <p:spPr>
          <a:xfrm>
            <a:off x="1583428" y="1196138"/>
            <a:ext cx="8919395" cy="514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 b="3837"/>
          <a:stretch/>
        </p:blipFill>
        <p:spPr>
          <a:xfrm>
            <a:off x="1583428" y="1270764"/>
            <a:ext cx="9209169" cy="507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 b="3366"/>
          <a:stretch/>
        </p:blipFill>
        <p:spPr>
          <a:xfrm>
            <a:off x="1338293" y="1094689"/>
            <a:ext cx="9515414" cy="524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71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eliseeva.com.ua/images/stories/cvet_chas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260" y="937259"/>
            <a:ext cx="4983479" cy="49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-fotki.yandex.ru/get/9217/136596361.39/0_91b2a_e3f1701c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4" y="300904"/>
            <a:ext cx="9311154" cy="606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606862" y="244343"/>
            <a:ext cx="5324995" cy="175432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потерянном времени»</a:t>
            </a:r>
          </a:p>
          <a:p>
            <a:pPr algn="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Шварц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3" y="567353"/>
            <a:ext cx="9276579" cy="579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92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" r="11799" b="8867"/>
          <a:stretch/>
        </p:blipFill>
        <p:spPr bwMode="auto">
          <a:xfrm>
            <a:off x="24374" y="1722120"/>
            <a:ext cx="5367416" cy="429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4756"/>
            <a:ext cx="4622013" cy="462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41141" y="646771"/>
            <a:ext cx="5490716" cy="76944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дня и ночи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64127" y="518586"/>
            <a:ext cx="3956404" cy="7078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9" r="7815"/>
          <a:stretch/>
        </p:blipFill>
        <p:spPr>
          <a:xfrm>
            <a:off x="6731799" y="2466109"/>
            <a:ext cx="4000327" cy="2632364"/>
          </a:xfrm>
          <a:prstGeom prst="rect">
            <a:avLst/>
          </a:prstGeom>
          <a:effectLst>
            <a:glow rad="127000">
              <a:schemeClr val="accent4">
                <a:lumMod val="40000"/>
                <a:lumOff val="60000"/>
              </a:schemeClr>
            </a:glow>
            <a:softEdge rad="2159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493" y="2122851"/>
            <a:ext cx="5028613" cy="377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660" y="1162319"/>
            <a:ext cx="5149857" cy="3862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64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6" y="978969"/>
            <a:ext cx="6736949" cy="518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35" y="1630983"/>
            <a:ext cx="3740727" cy="4091420"/>
          </a:xfrm>
          <a:prstGeom prst="rect">
            <a:avLst/>
          </a:prstGeom>
          <a:pattFill prst="pct5">
            <a:fgClr>
              <a:schemeClr val="accent4">
                <a:lumMod val="40000"/>
                <a:lumOff val="60000"/>
              </a:schemeClr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  <a:effectLst>
            <a:glow>
              <a:schemeClr val="accent4">
                <a:lumMod val="40000"/>
                <a:lumOff val="60000"/>
                <a:alpha val="40000"/>
              </a:schemeClr>
            </a:glow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60037" y="394969"/>
            <a:ext cx="4071820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 №2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1" y="1154123"/>
            <a:ext cx="6336037" cy="475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34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67" y="342774"/>
            <a:ext cx="4935179" cy="3030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Картинки по запросу лето подсолнух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5" t="-1" r="-3865" b="-4245"/>
          <a:stretch/>
        </p:blipFill>
        <p:spPr bwMode="auto">
          <a:xfrm>
            <a:off x="6096000" y="3608852"/>
            <a:ext cx="5196575" cy="3005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Картинки по запросу весна тюльпан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2" r="8535" b="-74"/>
          <a:stretch/>
        </p:blipFill>
        <p:spPr bwMode="auto">
          <a:xfrm>
            <a:off x="6243556" y="359596"/>
            <a:ext cx="4901461" cy="301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http://evgenykozionov.com/wp-content/uploads/2013/09/Red-Autumn-Leaves-Photography-HD-Wallpapers-for-Beckground-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2" t="2" r="-2875" b="20743"/>
          <a:stretch/>
        </p:blipFill>
        <p:spPr bwMode="auto">
          <a:xfrm>
            <a:off x="347005" y="3608852"/>
            <a:ext cx="5632221" cy="2894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domrebenka.ru/new/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96" y="1654596"/>
            <a:ext cx="3548808" cy="35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Картинки по запросу одуванчик рисун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07" y="2148841"/>
            <a:ext cx="5283775" cy="398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8" descr="http://www.symbolsbook.ru/images/P/Petu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8" y="432621"/>
            <a:ext cx="5541841" cy="570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6702182" y="633047"/>
            <a:ext cx="4876800" cy="76944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«Живые часы»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b-art.at.ua/san_clock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35"/>
          <a:stretch/>
        </p:blipFill>
        <p:spPr bwMode="auto">
          <a:xfrm>
            <a:off x="776050" y="1381679"/>
            <a:ext cx="6814458" cy="462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3249159" y="427706"/>
            <a:ext cx="8682698" cy="76944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часы.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№3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0" y="1381679"/>
            <a:ext cx="6935315" cy="4983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0" y="1347961"/>
            <a:ext cx="6935315" cy="5050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0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2410</TotalTime>
  <Words>1049</Words>
  <Application>Microsoft Office PowerPoint</Application>
  <PresentationFormat>Произвольный</PresentationFormat>
  <Paragraphs>100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Водяные часы. Наблюдение №4</vt:lpstr>
      <vt:lpstr>Песочные часы. Наблюдение №5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</cp:lastModifiedBy>
  <cp:revision>232</cp:revision>
  <dcterms:created xsi:type="dcterms:W3CDTF">2016-02-10T17:17:22Z</dcterms:created>
  <dcterms:modified xsi:type="dcterms:W3CDTF">2016-03-17T11:12:36Z</dcterms:modified>
</cp:coreProperties>
</file>